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63" r:id="rId5"/>
    <p:sldId id="259" r:id="rId6"/>
    <p:sldId id="266" r:id="rId7"/>
    <p:sldId id="265" r:id="rId8"/>
    <p:sldId id="264" r:id="rId9"/>
    <p:sldId id="267" r:id="rId10"/>
    <p:sldId id="260" r:id="rId11"/>
    <p:sldId id="261" r:id="rId12"/>
    <p:sldId id="262"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aveat" panose="020B0604020202020204" charset="0"/>
      <p:regular r:id="rId19"/>
      <p:bold r:id="rId20"/>
    </p:embeddedFont>
    <p:embeddedFont>
      <p:font typeface="Poppins" panose="00000500000000000000" pitchFamily="2" charset="0"/>
      <p:regular r:id="rId21"/>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iberDXH5QQ54sHjY2J//iO8159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62e1f192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2462e1f192e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62e1f192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462e1f192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62e1f19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462e1f192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62e1f192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462e1f19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62e1f192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462e1f192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75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62e1f19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462e1f192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62e1f19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462e1f192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42337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62e1f19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462e1f192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43077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62e1f19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462e1f192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69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62e1f192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462e1f192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76595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 Title Slide">
  <p:cSld name="Sub Title Slide">
    <p:spTree>
      <p:nvGrpSpPr>
        <p:cNvPr id="1" name="Shape 11"/>
        <p:cNvGrpSpPr/>
        <p:nvPr/>
      </p:nvGrpSpPr>
      <p:grpSpPr>
        <a:xfrm>
          <a:off x="0" y="0"/>
          <a:ext cx="0" cy="0"/>
          <a:chOff x="0" y="0"/>
          <a:chExt cx="0" cy="0"/>
        </a:xfrm>
      </p:grpSpPr>
      <p:pic>
        <p:nvPicPr>
          <p:cNvPr id="12" name="Google Shape;12;p8"/>
          <p:cNvPicPr preferRelativeResize="0"/>
          <p:nvPr/>
        </p:nvPicPr>
        <p:blipFill rotWithShape="1">
          <a:blip r:embed="rId2">
            <a:alphaModFix/>
          </a:blip>
          <a:srcRect b="23320"/>
          <a:stretch/>
        </p:blipFill>
        <p:spPr>
          <a:xfrm>
            <a:off x="0" y="975445"/>
            <a:ext cx="9144000" cy="3192609"/>
          </a:xfrm>
          <a:prstGeom prst="rect">
            <a:avLst/>
          </a:prstGeom>
          <a:noFill/>
          <a:ln>
            <a:noFill/>
          </a:ln>
        </p:spPr>
      </p:pic>
      <p:sp>
        <p:nvSpPr>
          <p:cNvPr id="13" name="Google Shape;13;p8"/>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Font typeface="Poppins SemiBold"/>
              <a:buNone/>
              <a:defRPr sz="5000" b="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8"/>
          <p:cNvSpPr txBox="1"/>
          <p:nvPr/>
        </p:nvSpPr>
        <p:spPr>
          <a:xfrm>
            <a:off x="311703" y="4676541"/>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grpSp>
        <p:nvGrpSpPr>
          <p:cNvPr id="15" name="Google Shape;15;p8"/>
          <p:cNvGrpSpPr/>
          <p:nvPr/>
        </p:nvGrpSpPr>
        <p:grpSpPr>
          <a:xfrm>
            <a:off x="5579736" y="298639"/>
            <a:ext cx="3146124" cy="390045"/>
            <a:chOff x="5579736" y="298639"/>
            <a:chExt cx="3146124" cy="390045"/>
          </a:xfrm>
        </p:grpSpPr>
        <p:pic>
          <p:nvPicPr>
            <p:cNvPr id="16" name="Google Shape;16;p8"/>
            <p:cNvPicPr preferRelativeResize="0"/>
            <p:nvPr/>
          </p:nvPicPr>
          <p:blipFill rotWithShape="1">
            <a:blip r:embed="rId3">
              <a:alphaModFix/>
            </a:blip>
            <a:srcRect/>
            <a:stretch/>
          </p:blipFill>
          <p:spPr>
            <a:xfrm>
              <a:off x="6821700" y="310112"/>
              <a:ext cx="703361" cy="374805"/>
            </a:xfrm>
            <a:prstGeom prst="rect">
              <a:avLst/>
            </a:prstGeom>
            <a:noFill/>
            <a:ln>
              <a:noFill/>
            </a:ln>
          </p:spPr>
        </p:pic>
        <p:pic>
          <p:nvPicPr>
            <p:cNvPr id="17" name="Google Shape;17;p8"/>
            <p:cNvPicPr preferRelativeResize="0"/>
            <p:nvPr/>
          </p:nvPicPr>
          <p:blipFill rotWithShape="1">
            <a:blip r:embed="rId4">
              <a:alphaModFix/>
            </a:blip>
            <a:srcRect/>
            <a:stretch/>
          </p:blipFill>
          <p:spPr>
            <a:xfrm>
              <a:off x="7737617" y="345918"/>
              <a:ext cx="988243" cy="342766"/>
            </a:xfrm>
            <a:prstGeom prst="rect">
              <a:avLst/>
            </a:prstGeom>
            <a:noFill/>
            <a:ln>
              <a:noFill/>
            </a:ln>
          </p:spPr>
        </p:pic>
        <p:pic>
          <p:nvPicPr>
            <p:cNvPr id="18" name="Google Shape;18;p8"/>
            <p:cNvPicPr preferRelativeResize="0"/>
            <p:nvPr/>
          </p:nvPicPr>
          <p:blipFill rotWithShape="1">
            <a:blip r:embed="rId5">
              <a:alphaModFix/>
            </a:blip>
            <a:srcRect/>
            <a:stretch/>
          </p:blipFill>
          <p:spPr>
            <a:xfrm>
              <a:off x="5579736" y="298639"/>
              <a:ext cx="1029408" cy="344048"/>
            </a:xfrm>
            <a:prstGeom prst="rect">
              <a:avLst/>
            </a:prstGeom>
            <a:noFill/>
            <a:ln>
              <a:noFill/>
            </a:ln>
          </p:spPr>
        </p:pic>
      </p:grpSp>
      <p:pic>
        <p:nvPicPr>
          <p:cNvPr id="19" name="Google Shape;19;p8"/>
          <p:cNvPicPr preferRelativeResize="0"/>
          <p:nvPr/>
        </p:nvPicPr>
        <p:blipFill rotWithShape="1">
          <a:blip r:embed="rId6">
            <a:alphaModFix/>
          </a:blip>
          <a:srcRect/>
          <a:stretch/>
        </p:blipFill>
        <p:spPr>
          <a:xfrm>
            <a:off x="425258" y="236863"/>
            <a:ext cx="502232" cy="5142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
        <p:cNvGrpSpPr/>
        <p:nvPr/>
      </p:nvGrpSpPr>
      <p:grpSpPr>
        <a:xfrm>
          <a:off x="0" y="0"/>
          <a:ext cx="0" cy="0"/>
          <a:chOff x="0" y="0"/>
          <a:chExt cx="0" cy="0"/>
        </a:xfrm>
      </p:grpSpPr>
      <p:grpSp>
        <p:nvGrpSpPr>
          <p:cNvPr id="21" name="Google Shape;21;p10"/>
          <p:cNvGrpSpPr/>
          <p:nvPr/>
        </p:nvGrpSpPr>
        <p:grpSpPr>
          <a:xfrm>
            <a:off x="7237889" y="4788729"/>
            <a:ext cx="1494629" cy="156313"/>
            <a:chOff x="4154045" y="2196945"/>
            <a:chExt cx="3730380" cy="390136"/>
          </a:xfrm>
        </p:grpSpPr>
        <p:grpSp>
          <p:nvGrpSpPr>
            <p:cNvPr id="22" name="Google Shape;22;p10"/>
            <p:cNvGrpSpPr/>
            <p:nvPr/>
          </p:nvGrpSpPr>
          <p:grpSpPr>
            <a:xfrm>
              <a:off x="4738301" y="2197036"/>
              <a:ext cx="3146124" cy="390045"/>
              <a:chOff x="5579736" y="298639"/>
              <a:chExt cx="3146124" cy="390045"/>
            </a:xfrm>
          </p:grpSpPr>
          <p:pic>
            <p:nvPicPr>
              <p:cNvPr id="23" name="Google Shape;23;p10"/>
              <p:cNvPicPr preferRelativeResize="0"/>
              <p:nvPr/>
            </p:nvPicPr>
            <p:blipFill rotWithShape="1">
              <a:blip r:embed="rId2">
                <a:alphaModFix/>
              </a:blip>
              <a:srcRect/>
              <a:stretch/>
            </p:blipFill>
            <p:spPr>
              <a:xfrm>
                <a:off x="6821700" y="310112"/>
                <a:ext cx="703361" cy="374805"/>
              </a:xfrm>
              <a:prstGeom prst="rect">
                <a:avLst/>
              </a:prstGeom>
              <a:noFill/>
              <a:ln>
                <a:noFill/>
              </a:ln>
            </p:spPr>
          </p:pic>
          <p:pic>
            <p:nvPicPr>
              <p:cNvPr id="24" name="Google Shape;24;p10"/>
              <p:cNvPicPr preferRelativeResize="0"/>
              <p:nvPr/>
            </p:nvPicPr>
            <p:blipFill rotWithShape="1">
              <a:blip r:embed="rId3">
                <a:alphaModFix/>
              </a:blip>
              <a:srcRect/>
              <a:stretch/>
            </p:blipFill>
            <p:spPr>
              <a:xfrm>
                <a:off x="7737617" y="345918"/>
                <a:ext cx="988243" cy="342766"/>
              </a:xfrm>
              <a:prstGeom prst="rect">
                <a:avLst/>
              </a:prstGeom>
              <a:noFill/>
              <a:ln>
                <a:noFill/>
              </a:ln>
            </p:spPr>
          </p:pic>
          <p:pic>
            <p:nvPicPr>
              <p:cNvPr id="25" name="Google Shape;25;p10"/>
              <p:cNvPicPr preferRelativeResize="0"/>
              <p:nvPr/>
            </p:nvPicPr>
            <p:blipFill rotWithShape="1">
              <a:blip r:embed="rId4">
                <a:alphaModFix/>
              </a:blip>
              <a:srcRect/>
              <a:stretch/>
            </p:blipFill>
            <p:spPr>
              <a:xfrm>
                <a:off x="5579736" y="298639"/>
                <a:ext cx="1029408" cy="344048"/>
              </a:xfrm>
              <a:prstGeom prst="rect">
                <a:avLst/>
              </a:prstGeom>
              <a:noFill/>
              <a:ln>
                <a:noFill/>
              </a:ln>
            </p:spPr>
          </p:pic>
        </p:grpSp>
        <p:pic>
          <p:nvPicPr>
            <p:cNvPr id="26" name="Google Shape;26;p10"/>
            <p:cNvPicPr preferRelativeResize="0"/>
            <p:nvPr/>
          </p:nvPicPr>
          <p:blipFill rotWithShape="1">
            <a:blip r:embed="rId5">
              <a:alphaModFix/>
            </a:blip>
            <a:srcRect/>
            <a:stretch/>
          </p:blipFill>
          <p:spPr>
            <a:xfrm>
              <a:off x="4154045" y="2196945"/>
              <a:ext cx="366049" cy="374805"/>
            </a:xfrm>
            <a:prstGeom prst="rect">
              <a:avLst/>
            </a:prstGeom>
            <a:noFill/>
            <a:ln>
              <a:noFill/>
            </a:ln>
          </p:spPr>
        </p:pic>
      </p:grpSp>
      <p:grpSp>
        <p:nvGrpSpPr>
          <p:cNvPr id="27" name="Google Shape;27;p10"/>
          <p:cNvGrpSpPr/>
          <p:nvPr/>
        </p:nvGrpSpPr>
        <p:grpSpPr>
          <a:xfrm>
            <a:off x="8244433" y="58195"/>
            <a:ext cx="417725" cy="913804"/>
            <a:chOff x="8726275" y="0"/>
            <a:chExt cx="417725" cy="801931"/>
          </a:xfrm>
        </p:grpSpPr>
        <p:sp>
          <p:nvSpPr>
            <p:cNvPr id="28" name="Google Shape;28;p10"/>
            <p:cNvSpPr/>
            <p:nvPr/>
          </p:nvSpPr>
          <p:spPr>
            <a:xfrm rot="5400000">
              <a:off x="8781107" y="-54829"/>
              <a:ext cx="308064"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29" name="Google Shape;29;p10"/>
            <p:cNvSpPr/>
            <p:nvPr/>
          </p:nvSpPr>
          <p:spPr>
            <a:xfrm rot="5400000">
              <a:off x="8781106" y="192104"/>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0" name="Google Shape;30;p10"/>
            <p:cNvSpPr/>
            <p:nvPr/>
          </p:nvSpPr>
          <p:spPr>
            <a:xfrm rot="5400000">
              <a:off x="8781104" y="439038"/>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sp>
        <p:nvSpPr>
          <p:cNvPr id="31" name="Google Shape;31;p1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8919B"/>
              </a:buClr>
              <a:buSzPts val="2800"/>
              <a:buFont typeface="Poppins SemiBold"/>
              <a:buNone/>
              <a:defRPr sz="2700" b="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10"/>
          <p:cNvSpPr txBox="1"/>
          <p:nvPr/>
        </p:nvSpPr>
        <p:spPr>
          <a:xfrm>
            <a:off x="311703" y="4676541"/>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18919B"/>
                </a:solidFill>
                <a:latin typeface="Caveat"/>
                <a:ea typeface="Caveat"/>
                <a:cs typeface="Caveat"/>
                <a:sym typeface="Caveat"/>
              </a:rPr>
              <a:t>#RintisKarirImpian</a:t>
            </a:r>
            <a:endParaRPr sz="1100" b="1" i="0" u="none" strike="noStrike" cap="none">
              <a:solidFill>
                <a:srgbClr val="18919B"/>
              </a:solidFill>
              <a:latin typeface="Caveat"/>
              <a:ea typeface="Caveat"/>
              <a:cs typeface="Caveat"/>
              <a:sym typeface="Caveat"/>
            </a:endParaRPr>
          </a:p>
        </p:txBody>
      </p:sp>
      <p:sp>
        <p:nvSpPr>
          <p:cNvPr id="33" name="Google Shape;33;p10"/>
          <p:cNvSpPr txBox="1">
            <a:spLocks noGrp="1"/>
          </p:cNvSpPr>
          <p:nvPr>
            <p:ph type="subTitle" idx="1"/>
          </p:nvPr>
        </p:nvSpPr>
        <p:spPr>
          <a:xfrm>
            <a:off x="311700" y="972006"/>
            <a:ext cx="8520600" cy="359537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a:endParaRPr/>
          </a:p>
        </p:txBody>
      </p:sp>
      <p:grpSp>
        <p:nvGrpSpPr>
          <p:cNvPr id="34" name="Google Shape;34;p10"/>
          <p:cNvGrpSpPr/>
          <p:nvPr/>
        </p:nvGrpSpPr>
        <p:grpSpPr>
          <a:xfrm>
            <a:off x="4395481" y="4829245"/>
            <a:ext cx="347213" cy="72000"/>
            <a:chOff x="4379092" y="4799494"/>
            <a:chExt cx="347213" cy="72000"/>
          </a:xfrm>
        </p:grpSpPr>
        <p:sp>
          <p:nvSpPr>
            <p:cNvPr id="35" name="Google Shape;35;p10"/>
            <p:cNvSpPr/>
            <p:nvPr/>
          </p:nvSpPr>
          <p:spPr>
            <a:xfrm>
              <a:off x="4379092"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0"/>
            <p:cNvSpPr/>
            <p:nvPr/>
          </p:nvSpPr>
          <p:spPr>
            <a:xfrm>
              <a:off x="4518950"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0"/>
            <p:cNvSpPr/>
            <p:nvPr/>
          </p:nvSpPr>
          <p:spPr>
            <a:xfrm>
              <a:off x="4653943"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Color">
  <p:cSld name="Title and Content Color">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t="57988" b="28272"/>
          <a:stretch/>
        </p:blipFill>
        <p:spPr>
          <a:xfrm>
            <a:off x="0" y="4570800"/>
            <a:ext cx="9144000" cy="572700"/>
          </a:xfrm>
          <a:prstGeom prst="rect">
            <a:avLst/>
          </a:prstGeom>
          <a:noFill/>
          <a:ln>
            <a:noFill/>
          </a:ln>
        </p:spPr>
      </p:pic>
      <p:grpSp>
        <p:nvGrpSpPr>
          <p:cNvPr id="40" name="Google Shape;40;p9"/>
          <p:cNvGrpSpPr/>
          <p:nvPr/>
        </p:nvGrpSpPr>
        <p:grpSpPr>
          <a:xfrm>
            <a:off x="8244433" y="58195"/>
            <a:ext cx="417725" cy="913804"/>
            <a:chOff x="8726275" y="0"/>
            <a:chExt cx="417725" cy="801931"/>
          </a:xfrm>
        </p:grpSpPr>
        <p:sp>
          <p:nvSpPr>
            <p:cNvPr id="41" name="Google Shape;41;p9"/>
            <p:cNvSpPr/>
            <p:nvPr/>
          </p:nvSpPr>
          <p:spPr>
            <a:xfrm rot="5400000">
              <a:off x="8781107" y="-54829"/>
              <a:ext cx="308064"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2" name="Google Shape;42;p9"/>
            <p:cNvSpPr/>
            <p:nvPr/>
          </p:nvSpPr>
          <p:spPr>
            <a:xfrm rot="5400000">
              <a:off x="8781106" y="192104"/>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43" name="Google Shape;43;p9"/>
            <p:cNvSpPr/>
            <p:nvPr/>
          </p:nvSpPr>
          <p:spPr>
            <a:xfrm rot="5400000">
              <a:off x="8781104" y="439038"/>
              <a:ext cx="308063" cy="417721"/>
            </a:xfrm>
            <a:prstGeom prst="chevron">
              <a:avLst>
                <a:gd name="adj" fmla="val 56936"/>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44" name="Google Shape;44;p9"/>
          <p:cNvGrpSpPr/>
          <p:nvPr/>
        </p:nvGrpSpPr>
        <p:grpSpPr>
          <a:xfrm>
            <a:off x="4395481" y="4829245"/>
            <a:ext cx="347213" cy="72000"/>
            <a:chOff x="4379092" y="4799494"/>
            <a:chExt cx="347213" cy="72000"/>
          </a:xfrm>
        </p:grpSpPr>
        <p:sp>
          <p:nvSpPr>
            <p:cNvPr id="45" name="Google Shape;45;p9"/>
            <p:cNvSpPr/>
            <p:nvPr/>
          </p:nvSpPr>
          <p:spPr>
            <a:xfrm>
              <a:off x="4379092"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9"/>
            <p:cNvSpPr/>
            <p:nvPr/>
          </p:nvSpPr>
          <p:spPr>
            <a:xfrm>
              <a:off x="4518950"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9"/>
            <p:cNvSpPr/>
            <p:nvPr/>
          </p:nvSpPr>
          <p:spPr>
            <a:xfrm>
              <a:off x="4653943"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9"/>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18919B"/>
              </a:buClr>
              <a:buSzPts val="2800"/>
              <a:buFont typeface="Poppins SemiBold"/>
              <a:buNone/>
              <a:defRPr sz="2700" b="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9" name="Google Shape;49;p9"/>
          <p:cNvSpPr txBox="1">
            <a:spLocks noGrp="1"/>
          </p:cNvSpPr>
          <p:nvPr>
            <p:ph type="subTitle" idx="1"/>
          </p:nvPr>
        </p:nvSpPr>
        <p:spPr>
          <a:xfrm>
            <a:off x="311700" y="972006"/>
            <a:ext cx="8520600" cy="3595376"/>
          </a:xfrm>
          <a:prstGeom prst="rect">
            <a:avLst/>
          </a:prstGeom>
          <a:noFill/>
          <a:ln>
            <a:noFill/>
          </a:ln>
        </p:spPr>
        <p:txBody>
          <a:bodyPr spcFirstLastPara="1" wrap="square" lIns="91425" tIns="45700" rIns="91425" bIns="45700" anchor="t" anchorCtr="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a:endParaRPr/>
          </a:p>
        </p:txBody>
      </p:sp>
      <p:sp>
        <p:nvSpPr>
          <p:cNvPr id="50" name="Google Shape;50;p9"/>
          <p:cNvSpPr txBox="1"/>
          <p:nvPr/>
        </p:nvSpPr>
        <p:spPr>
          <a:xfrm>
            <a:off x="311703" y="4676541"/>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Caveat"/>
                <a:ea typeface="Caveat"/>
                <a:cs typeface="Caveat"/>
                <a:sym typeface="Caveat"/>
              </a:rPr>
              <a:t>#RintisKarirImpian</a:t>
            </a:r>
            <a:endParaRPr sz="1100" b="1" i="0" u="none" strike="noStrike" cap="none">
              <a:solidFill>
                <a:schemeClr val="lt1"/>
              </a:solidFill>
              <a:latin typeface="Caveat"/>
              <a:ea typeface="Caveat"/>
              <a:cs typeface="Caveat"/>
              <a:sym typeface="Caveat"/>
            </a:endParaRPr>
          </a:p>
        </p:txBody>
      </p:sp>
      <p:grpSp>
        <p:nvGrpSpPr>
          <p:cNvPr id="51" name="Google Shape;51;p9"/>
          <p:cNvGrpSpPr/>
          <p:nvPr/>
        </p:nvGrpSpPr>
        <p:grpSpPr>
          <a:xfrm>
            <a:off x="7237889" y="4788729"/>
            <a:ext cx="1494629" cy="156277"/>
            <a:chOff x="3454837" y="2790650"/>
            <a:chExt cx="3730379" cy="390045"/>
          </a:xfrm>
        </p:grpSpPr>
        <p:pic>
          <p:nvPicPr>
            <p:cNvPr id="52" name="Google Shape;52;p9"/>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53" name="Google Shape;53;p9"/>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54" name="Google Shape;54;p9"/>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55" name="Google Shape;55;p9"/>
            <p:cNvPicPr preferRelativeResize="0"/>
            <p:nvPr/>
          </p:nvPicPr>
          <p:blipFill rotWithShape="1">
            <a:blip r:embed="rId6">
              <a:alphaModFix/>
            </a:blip>
            <a:srcRect/>
            <a:stretch/>
          </p:blipFill>
          <p:spPr>
            <a:xfrm>
              <a:off x="3454837" y="2790650"/>
              <a:ext cx="366048" cy="37480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e Title Slide">
  <p:cSld name="Close Title Slide">
    <p:spTree>
      <p:nvGrpSpPr>
        <p:cNvPr id="1" name="Shape 56"/>
        <p:cNvGrpSpPr/>
        <p:nvPr/>
      </p:nvGrpSpPr>
      <p:grpSpPr>
        <a:xfrm>
          <a:off x="0" y="0"/>
          <a:ext cx="0" cy="0"/>
          <a:chOff x="0" y="0"/>
          <a:chExt cx="0" cy="0"/>
        </a:xfrm>
      </p:grpSpPr>
      <p:pic>
        <p:nvPicPr>
          <p:cNvPr id="57" name="Google Shape;57;p11"/>
          <p:cNvPicPr preferRelativeResize="0"/>
          <p:nvPr/>
        </p:nvPicPr>
        <p:blipFill rotWithShape="1">
          <a:blip r:embed="rId2">
            <a:alphaModFix/>
          </a:blip>
          <a:srcRect/>
          <a:stretch/>
        </p:blipFill>
        <p:spPr>
          <a:xfrm>
            <a:off x="0" y="0"/>
            <a:ext cx="9144000" cy="4168053"/>
          </a:xfrm>
          <a:prstGeom prst="rect">
            <a:avLst/>
          </a:prstGeom>
          <a:noFill/>
          <a:ln>
            <a:noFill/>
          </a:ln>
        </p:spPr>
      </p:pic>
      <p:sp>
        <p:nvSpPr>
          <p:cNvPr id="58" name="Google Shape;58;p11"/>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Font typeface="Poppins SemiBold"/>
              <a:buNone/>
              <a:defRPr sz="5000" b="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59" name="Google Shape;59;p11"/>
          <p:cNvPicPr preferRelativeResize="0"/>
          <p:nvPr/>
        </p:nvPicPr>
        <p:blipFill rotWithShape="1">
          <a:blip r:embed="rId3">
            <a:alphaModFix/>
          </a:blip>
          <a:srcRect/>
          <a:stretch/>
        </p:blipFill>
        <p:spPr>
          <a:xfrm>
            <a:off x="425258" y="4404916"/>
            <a:ext cx="502232" cy="514246"/>
          </a:xfrm>
          <a:prstGeom prst="rect">
            <a:avLst/>
          </a:prstGeom>
          <a:noFill/>
          <a:ln>
            <a:noFill/>
          </a:ln>
        </p:spPr>
      </p:pic>
      <p:grpSp>
        <p:nvGrpSpPr>
          <p:cNvPr id="60" name="Google Shape;60;p11"/>
          <p:cNvGrpSpPr/>
          <p:nvPr/>
        </p:nvGrpSpPr>
        <p:grpSpPr>
          <a:xfrm>
            <a:off x="5579736" y="4466692"/>
            <a:ext cx="3146124" cy="390045"/>
            <a:chOff x="5579736" y="298639"/>
            <a:chExt cx="3146124" cy="390045"/>
          </a:xfrm>
        </p:grpSpPr>
        <p:pic>
          <p:nvPicPr>
            <p:cNvPr id="61" name="Google Shape;61;p11"/>
            <p:cNvPicPr preferRelativeResize="0"/>
            <p:nvPr/>
          </p:nvPicPr>
          <p:blipFill rotWithShape="1">
            <a:blip r:embed="rId4">
              <a:alphaModFix/>
            </a:blip>
            <a:srcRect/>
            <a:stretch/>
          </p:blipFill>
          <p:spPr>
            <a:xfrm>
              <a:off x="6821700" y="310112"/>
              <a:ext cx="703361" cy="374805"/>
            </a:xfrm>
            <a:prstGeom prst="rect">
              <a:avLst/>
            </a:prstGeom>
            <a:noFill/>
            <a:ln>
              <a:noFill/>
            </a:ln>
          </p:spPr>
        </p:pic>
        <p:pic>
          <p:nvPicPr>
            <p:cNvPr id="62" name="Google Shape;62;p11"/>
            <p:cNvPicPr preferRelativeResize="0"/>
            <p:nvPr/>
          </p:nvPicPr>
          <p:blipFill rotWithShape="1">
            <a:blip r:embed="rId5">
              <a:alphaModFix/>
            </a:blip>
            <a:srcRect/>
            <a:stretch/>
          </p:blipFill>
          <p:spPr>
            <a:xfrm>
              <a:off x="7737617" y="345918"/>
              <a:ext cx="988243" cy="342766"/>
            </a:xfrm>
            <a:prstGeom prst="rect">
              <a:avLst/>
            </a:prstGeom>
            <a:noFill/>
            <a:ln>
              <a:noFill/>
            </a:ln>
          </p:spPr>
        </p:pic>
        <p:pic>
          <p:nvPicPr>
            <p:cNvPr id="63" name="Google Shape;63;p11"/>
            <p:cNvPicPr preferRelativeResize="0"/>
            <p:nvPr/>
          </p:nvPicPr>
          <p:blipFill rotWithShape="1">
            <a:blip r:embed="rId6">
              <a:alphaModFix/>
            </a:blip>
            <a:srcRect/>
            <a:stretch/>
          </p:blipFill>
          <p:spPr>
            <a:xfrm>
              <a:off x="5579736" y="298639"/>
              <a:ext cx="1029408" cy="3440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a:stretch/>
        </p:blipFill>
        <p:spPr>
          <a:xfrm>
            <a:off x="0" y="975446"/>
            <a:ext cx="9144000" cy="4168054"/>
          </a:xfrm>
          <a:prstGeom prst="rect">
            <a:avLst/>
          </a:prstGeom>
          <a:noFill/>
          <a:ln>
            <a:noFill/>
          </a:ln>
        </p:spPr>
      </p:pic>
      <p:grpSp>
        <p:nvGrpSpPr>
          <p:cNvPr id="66" name="Google Shape;66;p7"/>
          <p:cNvGrpSpPr/>
          <p:nvPr/>
        </p:nvGrpSpPr>
        <p:grpSpPr>
          <a:xfrm>
            <a:off x="441515" y="4168054"/>
            <a:ext cx="5216164" cy="468000"/>
            <a:chOff x="430085" y="4168054"/>
            <a:chExt cx="5216164" cy="468000"/>
          </a:xfrm>
        </p:grpSpPr>
        <p:sp>
          <p:nvSpPr>
            <p:cNvPr id="67" name="Google Shape;67;p7"/>
            <p:cNvSpPr txBox="1"/>
            <p:nvPr/>
          </p:nvSpPr>
          <p:spPr>
            <a:xfrm>
              <a:off x="916060" y="4205970"/>
              <a:ext cx="4730189" cy="392175"/>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Clr>
                  <a:schemeClr val="dk1"/>
                </a:buClr>
                <a:buSzPts val="2800"/>
                <a:buFont typeface="Arial"/>
                <a:buNone/>
              </a:pPr>
              <a:r>
                <a:rPr lang="en-US" sz="1400" b="0" i="0" u="none" strike="noStrike" cap="none">
                  <a:solidFill>
                    <a:schemeClr val="lt1"/>
                  </a:solidFill>
                  <a:latin typeface="Poppins SemiBold"/>
                  <a:ea typeface="Poppins SemiBold"/>
                  <a:cs typeface="Poppins SemiBold"/>
                  <a:sym typeface="Poppins SemiBold"/>
                </a:rPr>
                <a:t>shofyan shauri</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800"/>
                <a:buFont typeface="Arial"/>
                <a:buNone/>
              </a:pPr>
              <a:r>
                <a:rPr lang="en-US" sz="1200" b="0" i="0" u="none" strike="noStrike" cap="none">
                  <a:solidFill>
                    <a:schemeClr val="lt1"/>
                  </a:solidFill>
                  <a:latin typeface="Poppins Light"/>
                  <a:ea typeface="Poppins Light"/>
                  <a:cs typeface="Poppins Light"/>
                  <a:sym typeface="Poppins Light"/>
                </a:rPr>
                <a:t>Chief Marketing Officer &amp; NFT Production Lead</a:t>
              </a:r>
              <a:endParaRPr sz="1400" b="0" i="0" u="none" strike="noStrike" cap="none">
                <a:solidFill>
                  <a:srgbClr val="000000"/>
                </a:solidFill>
                <a:latin typeface="Arial"/>
                <a:ea typeface="Arial"/>
                <a:cs typeface="Arial"/>
                <a:sym typeface="Arial"/>
              </a:endParaRPr>
            </a:p>
          </p:txBody>
        </p:sp>
        <p:pic>
          <p:nvPicPr>
            <p:cNvPr id="68" name="Google Shape;68;p7"/>
            <p:cNvPicPr preferRelativeResize="0"/>
            <p:nvPr/>
          </p:nvPicPr>
          <p:blipFill rotWithShape="1">
            <a:blip r:embed="rId3">
              <a:alphaModFix/>
            </a:blip>
            <a:srcRect/>
            <a:stretch/>
          </p:blipFill>
          <p:spPr>
            <a:xfrm>
              <a:off x="430085" y="4168054"/>
              <a:ext cx="468000" cy="468000"/>
            </a:xfrm>
            <a:prstGeom prst="ellipse">
              <a:avLst/>
            </a:prstGeom>
            <a:noFill/>
            <a:ln w="19050" cap="rnd" cmpd="sng">
              <a:solidFill>
                <a:schemeClr val="lt1"/>
              </a:solidFill>
              <a:prstDash val="solid"/>
              <a:round/>
              <a:headEnd type="none" w="sm" len="sm"/>
              <a:tailEnd type="none" w="sm" len="sm"/>
            </a:ln>
            <a:effectLst>
              <a:outerShdw blurRad="381000" dist="292100" dir="5400000" sx="-80000" sy="-18000" rotWithShape="0">
                <a:srgbClr val="000000">
                  <a:alpha val="20784"/>
                </a:srgbClr>
              </a:outerShdw>
            </a:effectLst>
          </p:spPr>
        </p:pic>
      </p:grpSp>
      <p:sp>
        <p:nvSpPr>
          <p:cNvPr id="69" name="Google Shape;69;p7"/>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2800"/>
              <a:buFont typeface="Poppins SemiBold"/>
              <a:buNone/>
              <a:defRPr sz="5000" b="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70" name="Google Shape;70;p7"/>
          <p:cNvPicPr preferRelativeResize="0"/>
          <p:nvPr/>
        </p:nvPicPr>
        <p:blipFill rotWithShape="1">
          <a:blip r:embed="rId4">
            <a:alphaModFix/>
          </a:blip>
          <a:srcRect/>
          <a:stretch/>
        </p:blipFill>
        <p:spPr>
          <a:xfrm>
            <a:off x="425258" y="236863"/>
            <a:ext cx="502232" cy="514246"/>
          </a:xfrm>
          <a:prstGeom prst="rect">
            <a:avLst/>
          </a:prstGeom>
          <a:noFill/>
          <a:ln>
            <a:noFill/>
          </a:ln>
        </p:spPr>
      </p:pic>
      <p:grpSp>
        <p:nvGrpSpPr>
          <p:cNvPr id="71" name="Google Shape;71;p7"/>
          <p:cNvGrpSpPr/>
          <p:nvPr/>
        </p:nvGrpSpPr>
        <p:grpSpPr>
          <a:xfrm>
            <a:off x="5579736" y="298639"/>
            <a:ext cx="3146124" cy="390045"/>
            <a:chOff x="5579736" y="298639"/>
            <a:chExt cx="3146124" cy="390045"/>
          </a:xfrm>
        </p:grpSpPr>
        <p:pic>
          <p:nvPicPr>
            <p:cNvPr id="72" name="Google Shape;72;p7"/>
            <p:cNvPicPr preferRelativeResize="0"/>
            <p:nvPr/>
          </p:nvPicPr>
          <p:blipFill rotWithShape="1">
            <a:blip r:embed="rId5">
              <a:alphaModFix/>
            </a:blip>
            <a:srcRect/>
            <a:stretch/>
          </p:blipFill>
          <p:spPr>
            <a:xfrm>
              <a:off x="6821700" y="310112"/>
              <a:ext cx="703361" cy="374805"/>
            </a:xfrm>
            <a:prstGeom prst="rect">
              <a:avLst/>
            </a:prstGeom>
            <a:noFill/>
            <a:ln>
              <a:noFill/>
            </a:ln>
          </p:spPr>
        </p:pic>
        <p:pic>
          <p:nvPicPr>
            <p:cNvPr id="73" name="Google Shape;73;p7"/>
            <p:cNvPicPr preferRelativeResize="0"/>
            <p:nvPr/>
          </p:nvPicPr>
          <p:blipFill rotWithShape="1">
            <a:blip r:embed="rId6">
              <a:alphaModFix/>
            </a:blip>
            <a:srcRect/>
            <a:stretch/>
          </p:blipFill>
          <p:spPr>
            <a:xfrm>
              <a:off x="7737617" y="345918"/>
              <a:ext cx="988243" cy="342766"/>
            </a:xfrm>
            <a:prstGeom prst="rect">
              <a:avLst/>
            </a:prstGeom>
            <a:noFill/>
            <a:ln>
              <a:noFill/>
            </a:ln>
          </p:spPr>
        </p:pic>
        <p:pic>
          <p:nvPicPr>
            <p:cNvPr id="74" name="Google Shape;74;p7"/>
            <p:cNvPicPr preferRelativeResize="0"/>
            <p:nvPr/>
          </p:nvPicPr>
          <p:blipFill rotWithShape="1">
            <a:blip r:embed="rId7">
              <a:alphaModFix/>
            </a:blip>
            <a:srcRect/>
            <a:stretch/>
          </p:blipFill>
          <p:spPr>
            <a:xfrm>
              <a:off x="5579736" y="298639"/>
              <a:ext cx="1029408" cy="3440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eferensi">
  <p:cSld name="Referensi">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t="57988" b="28272"/>
          <a:stretch/>
        </p:blipFill>
        <p:spPr>
          <a:xfrm>
            <a:off x="0" y="4570800"/>
            <a:ext cx="9144000" cy="572700"/>
          </a:xfrm>
          <a:prstGeom prst="rect">
            <a:avLst/>
          </a:prstGeom>
          <a:noFill/>
          <a:ln>
            <a:noFill/>
          </a:ln>
        </p:spPr>
      </p:pic>
      <p:grpSp>
        <p:nvGrpSpPr>
          <p:cNvPr id="77" name="Google Shape;77;p12"/>
          <p:cNvGrpSpPr/>
          <p:nvPr/>
        </p:nvGrpSpPr>
        <p:grpSpPr>
          <a:xfrm>
            <a:off x="4395481" y="4829245"/>
            <a:ext cx="347213" cy="72000"/>
            <a:chOff x="4379092" y="4799494"/>
            <a:chExt cx="347213" cy="72000"/>
          </a:xfrm>
        </p:grpSpPr>
        <p:sp>
          <p:nvSpPr>
            <p:cNvPr id="78" name="Google Shape;78;p12"/>
            <p:cNvSpPr/>
            <p:nvPr/>
          </p:nvSpPr>
          <p:spPr>
            <a:xfrm>
              <a:off x="4379092"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2"/>
            <p:cNvSpPr/>
            <p:nvPr/>
          </p:nvSpPr>
          <p:spPr>
            <a:xfrm>
              <a:off x="4518950"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2"/>
            <p:cNvSpPr/>
            <p:nvPr/>
          </p:nvSpPr>
          <p:spPr>
            <a:xfrm>
              <a:off x="4653943" y="4799494"/>
              <a:ext cx="72362" cy="720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12"/>
          <p:cNvSpPr txBox="1"/>
          <p:nvPr/>
        </p:nvSpPr>
        <p:spPr>
          <a:xfrm>
            <a:off x="311700" y="4678482"/>
            <a:ext cx="1199723" cy="35391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chemeClr val="lt1"/>
                </a:solidFill>
                <a:latin typeface="Caveat"/>
                <a:ea typeface="Caveat"/>
                <a:cs typeface="Caveat"/>
                <a:sym typeface="Caveat"/>
              </a:rPr>
              <a:t>#RintisKarirImpian</a:t>
            </a:r>
            <a:endParaRPr sz="1100" b="1" i="0" u="none" strike="noStrike" cap="none">
              <a:solidFill>
                <a:schemeClr val="lt1"/>
              </a:solidFill>
              <a:latin typeface="Caveat"/>
              <a:ea typeface="Caveat"/>
              <a:cs typeface="Caveat"/>
              <a:sym typeface="Caveat"/>
            </a:endParaRPr>
          </a:p>
        </p:txBody>
      </p:sp>
      <p:sp>
        <p:nvSpPr>
          <p:cNvPr id="82" name="Google Shape;82;p12"/>
          <p:cNvSpPr/>
          <p:nvPr/>
        </p:nvSpPr>
        <p:spPr>
          <a:xfrm>
            <a:off x="4191000" y="4567381"/>
            <a:ext cx="762000" cy="576117"/>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2"/>
          <p:cNvSpPr/>
          <p:nvPr/>
        </p:nvSpPr>
        <p:spPr>
          <a:xfrm>
            <a:off x="1" y="1997600"/>
            <a:ext cx="411480" cy="314590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4" name="Google Shape;84;p12"/>
          <p:cNvSpPr/>
          <p:nvPr/>
        </p:nvSpPr>
        <p:spPr>
          <a:xfrm>
            <a:off x="8732434" y="1997600"/>
            <a:ext cx="411566" cy="314590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12"/>
          <p:cNvSpPr/>
          <p:nvPr/>
        </p:nvSpPr>
        <p:spPr>
          <a:xfrm>
            <a:off x="0" y="4700242"/>
            <a:ext cx="9144000" cy="330006"/>
          </a:xfrm>
          <a:prstGeom prst="rect">
            <a:avLst/>
          </a:prstGeom>
          <a:noFill/>
          <a:ln w="952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6" name="Google Shape;86;p12"/>
          <p:cNvSpPr/>
          <p:nvPr/>
        </p:nvSpPr>
        <p:spPr>
          <a:xfrm>
            <a:off x="3963856" y="1997600"/>
            <a:ext cx="3920570" cy="1348844"/>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 name="Google Shape;87;p12"/>
          <p:cNvGrpSpPr/>
          <p:nvPr/>
        </p:nvGrpSpPr>
        <p:grpSpPr>
          <a:xfrm>
            <a:off x="4154046" y="2761377"/>
            <a:ext cx="3730379" cy="390045"/>
            <a:chOff x="3454837" y="2790650"/>
            <a:chExt cx="3730379" cy="390045"/>
          </a:xfrm>
        </p:grpSpPr>
        <p:pic>
          <p:nvPicPr>
            <p:cNvPr id="88" name="Google Shape;88;p12"/>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89" name="Google Shape;89;p12"/>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90" name="Google Shape;90;p12"/>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91" name="Google Shape;91;p12"/>
            <p:cNvPicPr preferRelativeResize="0"/>
            <p:nvPr/>
          </p:nvPicPr>
          <p:blipFill rotWithShape="1">
            <a:blip r:embed="rId6">
              <a:alphaModFix/>
            </a:blip>
            <a:srcRect/>
            <a:stretch/>
          </p:blipFill>
          <p:spPr>
            <a:xfrm>
              <a:off x="3454837" y="2790650"/>
              <a:ext cx="366048" cy="374805"/>
            </a:xfrm>
            <a:prstGeom prst="rect">
              <a:avLst/>
            </a:prstGeom>
            <a:noFill/>
            <a:ln>
              <a:noFill/>
            </a:ln>
          </p:spPr>
        </p:pic>
      </p:grpSp>
      <p:grpSp>
        <p:nvGrpSpPr>
          <p:cNvPr id="92" name="Google Shape;92;p12"/>
          <p:cNvGrpSpPr/>
          <p:nvPr/>
        </p:nvGrpSpPr>
        <p:grpSpPr>
          <a:xfrm>
            <a:off x="4154045" y="2196945"/>
            <a:ext cx="3730380" cy="390136"/>
            <a:chOff x="4154045" y="2196945"/>
            <a:chExt cx="3730380" cy="390136"/>
          </a:xfrm>
        </p:grpSpPr>
        <p:grpSp>
          <p:nvGrpSpPr>
            <p:cNvPr id="93" name="Google Shape;93;p12"/>
            <p:cNvGrpSpPr/>
            <p:nvPr/>
          </p:nvGrpSpPr>
          <p:grpSpPr>
            <a:xfrm>
              <a:off x="4738301" y="2197036"/>
              <a:ext cx="3146124" cy="390045"/>
              <a:chOff x="5579736" y="298639"/>
              <a:chExt cx="3146124" cy="390045"/>
            </a:xfrm>
          </p:grpSpPr>
          <p:pic>
            <p:nvPicPr>
              <p:cNvPr id="94" name="Google Shape;94;p12"/>
              <p:cNvPicPr preferRelativeResize="0"/>
              <p:nvPr/>
            </p:nvPicPr>
            <p:blipFill rotWithShape="1">
              <a:blip r:embed="rId7">
                <a:alphaModFix/>
              </a:blip>
              <a:srcRect/>
              <a:stretch/>
            </p:blipFill>
            <p:spPr>
              <a:xfrm>
                <a:off x="6821700" y="310112"/>
                <a:ext cx="703361" cy="374805"/>
              </a:xfrm>
              <a:prstGeom prst="rect">
                <a:avLst/>
              </a:prstGeom>
              <a:noFill/>
              <a:ln>
                <a:noFill/>
              </a:ln>
            </p:spPr>
          </p:pic>
          <p:pic>
            <p:nvPicPr>
              <p:cNvPr id="95" name="Google Shape;95;p12"/>
              <p:cNvPicPr preferRelativeResize="0"/>
              <p:nvPr/>
            </p:nvPicPr>
            <p:blipFill rotWithShape="1">
              <a:blip r:embed="rId8">
                <a:alphaModFix/>
              </a:blip>
              <a:srcRect/>
              <a:stretch/>
            </p:blipFill>
            <p:spPr>
              <a:xfrm>
                <a:off x="7737617" y="345918"/>
                <a:ext cx="988243" cy="342766"/>
              </a:xfrm>
              <a:prstGeom prst="rect">
                <a:avLst/>
              </a:prstGeom>
              <a:noFill/>
              <a:ln>
                <a:noFill/>
              </a:ln>
            </p:spPr>
          </p:pic>
          <p:pic>
            <p:nvPicPr>
              <p:cNvPr id="96" name="Google Shape;96;p12"/>
              <p:cNvPicPr preferRelativeResize="0"/>
              <p:nvPr/>
            </p:nvPicPr>
            <p:blipFill rotWithShape="1">
              <a:blip r:embed="rId9">
                <a:alphaModFix/>
              </a:blip>
              <a:srcRect/>
              <a:stretch/>
            </p:blipFill>
            <p:spPr>
              <a:xfrm>
                <a:off x="5579736" y="298639"/>
                <a:ext cx="1029408" cy="344048"/>
              </a:xfrm>
              <a:prstGeom prst="rect">
                <a:avLst/>
              </a:prstGeom>
              <a:noFill/>
              <a:ln>
                <a:noFill/>
              </a:ln>
            </p:spPr>
          </p:pic>
        </p:grpSp>
        <p:pic>
          <p:nvPicPr>
            <p:cNvPr id="97" name="Google Shape;97;p12"/>
            <p:cNvPicPr preferRelativeResize="0"/>
            <p:nvPr/>
          </p:nvPicPr>
          <p:blipFill rotWithShape="1">
            <a:blip r:embed="rId10">
              <a:alphaModFix/>
            </a:blip>
            <a:srcRect/>
            <a:stretch/>
          </p:blipFill>
          <p:spPr>
            <a:xfrm>
              <a:off x="4154045" y="2196945"/>
              <a:ext cx="366049" cy="374805"/>
            </a:xfrm>
            <a:prstGeom prst="rect">
              <a:avLst/>
            </a:prstGeom>
            <a:noFill/>
            <a:ln>
              <a:noFill/>
            </a:ln>
          </p:spPr>
        </p:pic>
      </p:grpSp>
      <p:grpSp>
        <p:nvGrpSpPr>
          <p:cNvPr id="98" name="Google Shape;98;p12"/>
          <p:cNvGrpSpPr/>
          <p:nvPr/>
        </p:nvGrpSpPr>
        <p:grpSpPr>
          <a:xfrm>
            <a:off x="7237889" y="4788729"/>
            <a:ext cx="1494629" cy="156277"/>
            <a:chOff x="3454837" y="2790650"/>
            <a:chExt cx="3730379" cy="390045"/>
          </a:xfrm>
        </p:grpSpPr>
        <p:pic>
          <p:nvPicPr>
            <p:cNvPr id="99" name="Google Shape;99;p12"/>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100" name="Google Shape;100;p12"/>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101" name="Google Shape;101;p12"/>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102" name="Google Shape;102;p12"/>
            <p:cNvPicPr preferRelativeResize="0"/>
            <p:nvPr/>
          </p:nvPicPr>
          <p:blipFill rotWithShape="1">
            <a:blip r:embed="rId6">
              <a:alphaModFix/>
            </a:blip>
            <a:srcRect/>
            <a:stretch/>
          </p:blipFill>
          <p:spPr>
            <a:xfrm>
              <a:off x="3454837" y="2790650"/>
              <a:ext cx="366048" cy="374805"/>
            </a:xfrm>
            <a:prstGeom prst="rect">
              <a:avLst/>
            </a:prstGeom>
            <a:noFill/>
            <a:ln>
              <a:noFill/>
            </a:ln>
          </p:spPr>
        </p:pic>
      </p:grpSp>
      <p:sp>
        <p:nvSpPr>
          <p:cNvPr id="103" name="Google Shape;103;p12"/>
          <p:cNvSpPr/>
          <p:nvPr/>
        </p:nvSpPr>
        <p:spPr>
          <a:xfrm>
            <a:off x="2142995" y="1997600"/>
            <a:ext cx="1580259" cy="1348844"/>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 name="Google Shape;104;p12"/>
          <p:cNvGrpSpPr/>
          <p:nvPr/>
        </p:nvGrpSpPr>
        <p:grpSpPr>
          <a:xfrm>
            <a:off x="2228625" y="2413062"/>
            <a:ext cx="1494629" cy="156277"/>
            <a:chOff x="3454837" y="2790650"/>
            <a:chExt cx="3730379" cy="390045"/>
          </a:xfrm>
        </p:grpSpPr>
        <p:pic>
          <p:nvPicPr>
            <p:cNvPr id="105" name="Google Shape;105;p12"/>
            <p:cNvPicPr preferRelativeResize="0"/>
            <p:nvPr/>
          </p:nvPicPr>
          <p:blipFill rotWithShape="1">
            <a:blip r:embed="rId3">
              <a:alphaModFix/>
            </a:blip>
            <a:srcRect/>
            <a:stretch/>
          </p:blipFill>
          <p:spPr>
            <a:xfrm>
              <a:off x="6196973" y="2837929"/>
              <a:ext cx="988243" cy="342766"/>
            </a:xfrm>
            <a:prstGeom prst="rect">
              <a:avLst/>
            </a:prstGeom>
            <a:noFill/>
            <a:ln>
              <a:noFill/>
            </a:ln>
          </p:spPr>
        </p:pic>
        <p:pic>
          <p:nvPicPr>
            <p:cNvPr id="106" name="Google Shape;106;p12"/>
            <p:cNvPicPr preferRelativeResize="0"/>
            <p:nvPr/>
          </p:nvPicPr>
          <p:blipFill rotWithShape="1">
            <a:blip r:embed="rId4">
              <a:alphaModFix/>
            </a:blip>
            <a:srcRect/>
            <a:stretch/>
          </p:blipFill>
          <p:spPr>
            <a:xfrm>
              <a:off x="5280840" y="2802123"/>
              <a:ext cx="703361" cy="374805"/>
            </a:xfrm>
            <a:prstGeom prst="rect">
              <a:avLst/>
            </a:prstGeom>
            <a:noFill/>
            <a:ln>
              <a:noFill/>
            </a:ln>
          </p:spPr>
        </p:pic>
        <p:pic>
          <p:nvPicPr>
            <p:cNvPr id="107" name="Google Shape;107;p12"/>
            <p:cNvPicPr preferRelativeResize="0"/>
            <p:nvPr/>
          </p:nvPicPr>
          <p:blipFill rotWithShape="1">
            <a:blip r:embed="rId5">
              <a:alphaModFix/>
            </a:blip>
            <a:srcRect/>
            <a:stretch/>
          </p:blipFill>
          <p:spPr>
            <a:xfrm>
              <a:off x="4039091" y="2790650"/>
              <a:ext cx="1029409" cy="344048"/>
            </a:xfrm>
            <a:prstGeom prst="rect">
              <a:avLst/>
            </a:prstGeom>
            <a:noFill/>
            <a:ln>
              <a:noFill/>
            </a:ln>
          </p:spPr>
        </p:pic>
        <p:pic>
          <p:nvPicPr>
            <p:cNvPr id="108" name="Google Shape;108;p12"/>
            <p:cNvPicPr preferRelativeResize="0"/>
            <p:nvPr/>
          </p:nvPicPr>
          <p:blipFill rotWithShape="1">
            <a:blip r:embed="rId6">
              <a:alphaModFix/>
            </a:blip>
            <a:srcRect/>
            <a:stretch/>
          </p:blipFill>
          <p:spPr>
            <a:xfrm>
              <a:off x="3454837" y="2790650"/>
              <a:ext cx="366048" cy="374805"/>
            </a:xfrm>
            <a:prstGeom prst="rect">
              <a:avLst/>
            </a:prstGeom>
            <a:noFill/>
            <a:ln>
              <a:noFill/>
            </a:ln>
          </p:spPr>
        </p:pic>
      </p:grpSp>
      <p:grpSp>
        <p:nvGrpSpPr>
          <p:cNvPr id="109" name="Google Shape;109;p12"/>
          <p:cNvGrpSpPr/>
          <p:nvPr/>
        </p:nvGrpSpPr>
        <p:grpSpPr>
          <a:xfrm>
            <a:off x="2228625" y="2704065"/>
            <a:ext cx="1494629" cy="156313"/>
            <a:chOff x="4154045" y="2196945"/>
            <a:chExt cx="3730380" cy="390136"/>
          </a:xfrm>
        </p:grpSpPr>
        <p:grpSp>
          <p:nvGrpSpPr>
            <p:cNvPr id="110" name="Google Shape;110;p12"/>
            <p:cNvGrpSpPr/>
            <p:nvPr/>
          </p:nvGrpSpPr>
          <p:grpSpPr>
            <a:xfrm>
              <a:off x="4738301" y="2197036"/>
              <a:ext cx="3146124" cy="390045"/>
              <a:chOff x="5579736" y="298639"/>
              <a:chExt cx="3146124" cy="390045"/>
            </a:xfrm>
          </p:grpSpPr>
          <p:pic>
            <p:nvPicPr>
              <p:cNvPr id="111" name="Google Shape;111;p12"/>
              <p:cNvPicPr preferRelativeResize="0"/>
              <p:nvPr/>
            </p:nvPicPr>
            <p:blipFill rotWithShape="1">
              <a:blip r:embed="rId7">
                <a:alphaModFix/>
              </a:blip>
              <a:srcRect/>
              <a:stretch/>
            </p:blipFill>
            <p:spPr>
              <a:xfrm>
                <a:off x="6821700" y="310112"/>
                <a:ext cx="703361" cy="374805"/>
              </a:xfrm>
              <a:prstGeom prst="rect">
                <a:avLst/>
              </a:prstGeom>
              <a:noFill/>
              <a:ln>
                <a:noFill/>
              </a:ln>
            </p:spPr>
          </p:pic>
          <p:pic>
            <p:nvPicPr>
              <p:cNvPr id="112" name="Google Shape;112;p12"/>
              <p:cNvPicPr preferRelativeResize="0"/>
              <p:nvPr/>
            </p:nvPicPr>
            <p:blipFill rotWithShape="1">
              <a:blip r:embed="rId8">
                <a:alphaModFix/>
              </a:blip>
              <a:srcRect/>
              <a:stretch/>
            </p:blipFill>
            <p:spPr>
              <a:xfrm>
                <a:off x="7737617" y="345918"/>
                <a:ext cx="988243" cy="342766"/>
              </a:xfrm>
              <a:prstGeom prst="rect">
                <a:avLst/>
              </a:prstGeom>
              <a:noFill/>
              <a:ln>
                <a:noFill/>
              </a:ln>
            </p:spPr>
          </p:pic>
          <p:pic>
            <p:nvPicPr>
              <p:cNvPr id="113" name="Google Shape;113;p12"/>
              <p:cNvPicPr preferRelativeResize="0"/>
              <p:nvPr/>
            </p:nvPicPr>
            <p:blipFill rotWithShape="1">
              <a:blip r:embed="rId9">
                <a:alphaModFix/>
              </a:blip>
              <a:srcRect/>
              <a:stretch/>
            </p:blipFill>
            <p:spPr>
              <a:xfrm>
                <a:off x="5579736" y="298639"/>
                <a:ext cx="1029408" cy="344048"/>
              </a:xfrm>
              <a:prstGeom prst="rect">
                <a:avLst/>
              </a:prstGeom>
              <a:noFill/>
              <a:ln>
                <a:noFill/>
              </a:ln>
            </p:spPr>
          </p:pic>
        </p:grpSp>
        <p:pic>
          <p:nvPicPr>
            <p:cNvPr id="114" name="Google Shape;114;p12"/>
            <p:cNvPicPr preferRelativeResize="0"/>
            <p:nvPr/>
          </p:nvPicPr>
          <p:blipFill rotWithShape="1">
            <a:blip r:embed="rId10">
              <a:alphaModFix/>
            </a:blip>
            <a:srcRect/>
            <a:stretch/>
          </p:blipFill>
          <p:spPr>
            <a:xfrm>
              <a:off x="4154045" y="2196945"/>
              <a:ext cx="366049" cy="374805"/>
            </a:xfrm>
            <a:prstGeom prst="rect">
              <a:avLst/>
            </a:prstGeom>
            <a:noFill/>
            <a:ln>
              <a:noFill/>
            </a:ln>
          </p:spPr>
        </p:pic>
      </p:grpSp>
      <p:pic>
        <p:nvPicPr>
          <p:cNvPr id="115" name="Google Shape;115;p12"/>
          <p:cNvPicPr preferRelativeResize="0"/>
          <p:nvPr/>
        </p:nvPicPr>
        <p:blipFill rotWithShape="1">
          <a:blip r:embed="rId2">
            <a:alphaModFix/>
          </a:blip>
          <a:srcRect/>
          <a:stretch/>
        </p:blipFill>
        <p:spPr>
          <a:xfrm>
            <a:off x="0" y="975446"/>
            <a:ext cx="9144000" cy="1020007"/>
          </a:xfrm>
          <a:prstGeom prst="rect">
            <a:avLst/>
          </a:prstGeom>
          <a:noFill/>
          <a:ln>
            <a:noFill/>
          </a:ln>
        </p:spPr>
      </p:pic>
      <p:sp>
        <p:nvSpPr>
          <p:cNvPr id="116" name="Google Shape;116;p12"/>
          <p:cNvSpPr/>
          <p:nvPr/>
        </p:nvSpPr>
        <p:spPr>
          <a:xfrm>
            <a:off x="0" y="0"/>
            <a:ext cx="422887" cy="1997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12"/>
          <p:cNvSpPr/>
          <p:nvPr/>
        </p:nvSpPr>
        <p:spPr>
          <a:xfrm>
            <a:off x="8725860" y="0"/>
            <a:ext cx="422887" cy="1997600"/>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12"/>
          <p:cNvSpPr/>
          <p:nvPr/>
        </p:nvSpPr>
        <p:spPr>
          <a:xfrm>
            <a:off x="4191000" y="0"/>
            <a:ext cx="762000" cy="975446"/>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9" name="Google Shape;119;p12"/>
          <p:cNvPicPr preferRelativeResize="0"/>
          <p:nvPr/>
        </p:nvPicPr>
        <p:blipFill rotWithShape="1">
          <a:blip r:embed="rId10">
            <a:alphaModFix/>
          </a:blip>
          <a:srcRect/>
          <a:stretch/>
        </p:blipFill>
        <p:spPr>
          <a:xfrm>
            <a:off x="425258" y="236863"/>
            <a:ext cx="502232" cy="514246"/>
          </a:xfrm>
          <a:prstGeom prst="rect">
            <a:avLst/>
          </a:prstGeom>
          <a:noFill/>
          <a:ln>
            <a:noFill/>
          </a:ln>
        </p:spPr>
      </p:pic>
      <p:grpSp>
        <p:nvGrpSpPr>
          <p:cNvPr id="120" name="Google Shape;120;p12"/>
          <p:cNvGrpSpPr/>
          <p:nvPr/>
        </p:nvGrpSpPr>
        <p:grpSpPr>
          <a:xfrm>
            <a:off x="5579736" y="298639"/>
            <a:ext cx="3146124" cy="390045"/>
            <a:chOff x="5579736" y="298639"/>
            <a:chExt cx="3146124" cy="390045"/>
          </a:xfrm>
        </p:grpSpPr>
        <p:pic>
          <p:nvPicPr>
            <p:cNvPr id="121" name="Google Shape;121;p12"/>
            <p:cNvPicPr preferRelativeResize="0"/>
            <p:nvPr/>
          </p:nvPicPr>
          <p:blipFill rotWithShape="1">
            <a:blip r:embed="rId7">
              <a:alphaModFix/>
            </a:blip>
            <a:srcRect/>
            <a:stretch/>
          </p:blipFill>
          <p:spPr>
            <a:xfrm>
              <a:off x="6821700" y="310112"/>
              <a:ext cx="703361" cy="374805"/>
            </a:xfrm>
            <a:prstGeom prst="rect">
              <a:avLst/>
            </a:prstGeom>
            <a:noFill/>
            <a:ln>
              <a:noFill/>
            </a:ln>
          </p:spPr>
        </p:pic>
        <p:pic>
          <p:nvPicPr>
            <p:cNvPr id="122" name="Google Shape;122;p12"/>
            <p:cNvPicPr preferRelativeResize="0"/>
            <p:nvPr/>
          </p:nvPicPr>
          <p:blipFill rotWithShape="1">
            <a:blip r:embed="rId8">
              <a:alphaModFix/>
            </a:blip>
            <a:srcRect/>
            <a:stretch/>
          </p:blipFill>
          <p:spPr>
            <a:xfrm>
              <a:off x="7737617" y="345918"/>
              <a:ext cx="988243" cy="342766"/>
            </a:xfrm>
            <a:prstGeom prst="rect">
              <a:avLst/>
            </a:prstGeom>
            <a:noFill/>
            <a:ln>
              <a:noFill/>
            </a:ln>
          </p:spPr>
        </p:pic>
        <p:pic>
          <p:nvPicPr>
            <p:cNvPr id="123" name="Google Shape;123;p12"/>
            <p:cNvPicPr preferRelativeResize="0"/>
            <p:nvPr/>
          </p:nvPicPr>
          <p:blipFill rotWithShape="1">
            <a:blip r:embed="rId9">
              <a:alphaModFix/>
            </a:blip>
            <a:srcRect/>
            <a:stretch/>
          </p:blipFill>
          <p:spPr>
            <a:xfrm>
              <a:off x="5579736" y="298639"/>
              <a:ext cx="1029408" cy="344048"/>
            </a:xfrm>
            <a:prstGeom prst="rect">
              <a:avLst/>
            </a:prstGeom>
            <a:noFill/>
            <a:ln>
              <a:noFill/>
            </a:ln>
          </p:spPr>
        </p:pic>
      </p:grpSp>
      <p:sp>
        <p:nvSpPr>
          <p:cNvPr id="124" name="Google Shape;124;p12"/>
          <p:cNvSpPr/>
          <p:nvPr/>
        </p:nvSpPr>
        <p:spPr>
          <a:xfrm>
            <a:off x="0" y="231172"/>
            <a:ext cx="9144000" cy="525628"/>
          </a:xfrm>
          <a:prstGeom prst="rect">
            <a:avLst/>
          </a:prstGeom>
          <a:noFill/>
          <a:ln w="9525"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fTitCPo52PO-lvrzRsTUqoHQerHAFkJXQYnwcAfxfTM/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github.com/atifahherawati17"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lt1"/>
              </a:buClr>
              <a:buSzPts val="2800"/>
              <a:buFont typeface="Poppins SemiBold"/>
              <a:buNone/>
            </a:pPr>
            <a:r>
              <a:rPr lang="en-US" sz="4000" dirty="0"/>
              <a:t>Weekly report progress </a:t>
            </a:r>
            <a:br>
              <a:rPr lang="en-US" sz="4000" dirty="0"/>
            </a:br>
            <a:r>
              <a:rPr lang="en-US" sz="4000" dirty="0"/>
              <a:t>#2</a:t>
            </a:r>
            <a:endParaRPr sz="4000" dirty="0"/>
          </a:p>
          <a:p>
            <a:pPr marL="0" lvl="0" indent="0" algn="l" rtl="0">
              <a:lnSpc>
                <a:spcPct val="115000"/>
              </a:lnSpc>
              <a:spcBef>
                <a:spcPts val="0"/>
              </a:spcBef>
              <a:spcAft>
                <a:spcPts val="0"/>
              </a:spcAft>
              <a:buClr>
                <a:schemeClr val="lt1"/>
              </a:buClr>
              <a:buSzPts val="2800"/>
              <a:buFont typeface="Poppins SemiBold"/>
              <a:buNone/>
            </a:pPr>
            <a:r>
              <a:rPr lang="en-US" sz="2400" dirty="0" err="1"/>
              <a:t>Implementasi</a:t>
            </a:r>
            <a:r>
              <a:rPr lang="en-US" sz="2400" dirty="0"/>
              <a:t> </a:t>
            </a:r>
            <a:r>
              <a:rPr lang="en-US" sz="2400" dirty="0" err="1"/>
              <a:t>Sistem</a:t>
            </a:r>
            <a:r>
              <a:rPr lang="en-US" sz="2400" dirty="0"/>
              <a:t> Monitoring Ruang Guru </a:t>
            </a:r>
            <a:r>
              <a:rPr lang="en-US" sz="2400" dirty="0" err="1"/>
              <a:t>Sekolah</a:t>
            </a:r>
            <a:r>
              <a:rPr lang="en-US" sz="2400" dirty="0"/>
              <a:t> Dasar </a:t>
            </a:r>
            <a:r>
              <a:rPr lang="en-US" sz="2400" dirty="0" err="1"/>
              <a:t>Dengan</a:t>
            </a:r>
            <a:r>
              <a:rPr lang="en-US" sz="2400" dirty="0"/>
              <a:t> </a:t>
            </a:r>
            <a:r>
              <a:rPr lang="en-US" sz="2400" dirty="0" err="1"/>
              <a:t>Deteksi</a:t>
            </a:r>
            <a:r>
              <a:rPr lang="en-US" sz="2400" dirty="0"/>
              <a:t> </a:t>
            </a:r>
            <a:r>
              <a:rPr lang="en-US" sz="2400" dirty="0" err="1"/>
              <a:t>Kebakaran</a:t>
            </a:r>
            <a:r>
              <a:rPr lang="en-US" sz="2400" dirty="0"/>
              <a:t> Dini</a:t>
            </a:r>
            <a:endParaRPr sz="3200" dirty="0">
              <a:solidFill>
                <a:srgbClr val="FFD9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462e1f192e_0_2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Bill of Material, serta alasannya</a:t>
            </a:r>
            <a:endParaRPr/>
          </a:p>
        </p:txBody>
      </p:sp>
      <p:sp>
        <p:nvSpPr>
          <p:cNvPr id="153" name="Google Shape;153;g2462e1f192e_0_20"/>
          <p:cNvSpPr txBox="1">
            <a:spLocks noGrp="1"/>
          </p:cNvSpPr>
          <p:nvPr>
            <p:ph type="subTitle" idx="1"/>
          </p:nvPr>
        </p:nvSpPr>
        <p:spPr>
          <a:xfrm>
            <a:off x="311700" y="4083985"/>
            <a:ext cx="8520600" cy="637686"/>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100000"/>
              </a:lnSpc>
              <a:spcBef>
                <a:spcPts val="0"/>
              </a:spcBef>
              <a:spcAft>
                <a:spcPts val="0"/>
              </a:spcAft>
              <a:buNone/>
            </a:pPr>
            <a:r>
              <a:rPr lang="en-US" dirty="0"/>
              <a:t>Link spreadsheet bill of material</a:t>
            </a:r>
          </a:p>
          <a:p>
            <a:pPr marL="0" lvl="0" indent="0" algn="l" rtl="0">
              <a:lnSpc>
                <a:spcPct val="100000"/>
              </a:lnSpc>
              <a:spcBef>
                <a:spcPts val="0"/>
              </a:spcBef>
              <a:spcAft>
                <a:spcPts val="0"/>
              </a:spcAft>
              <a:buNone/>
            </a:pPr>
            <a:r>
              <a:rPr lang="id-ID" dirty="0">
                <a:hlinkClick r:id="rId3"/>
              </a:rPr>
              <a:t>https://docs.google.com/spreadsheets/d/1fTitCPo52PO-lvrzRsTUqoHQerHAFkJXQYnwcAfxfTM/edit?usp=sharing</a:t>
            </a:r>
            <a:r>
              <a:rPr lang="en-US" dirty="0"/>
              <a:t> </a:t>
            </a:r>
            <a:endParaRPr dirty="0"/>
          </a:p>
        </p:txBody>
      </p:sp>
      <p:pic>
        <p:nvPicPr>
          <p:cNvPr id="3" name="Gambar 2">
            <a:extLst>
              <a:ext uri="{FF2B5EF4-FFF2-40B4-BE49-F238E27FC236}">
                <a16:creationId xmlns:a16="http://schemas.microsoft.com/office/drawing/2014/main" id="{0C527AB4-B8D3-3985-3FDE-446C0F6FBF31}"/>
              </a:ext>
            </a:extLst>
          </p:cNvPr>
          <p:cNvPicPr>
            <a:picLocks noChangeAspect="1"/>
          </p:cNvPicPr>
          <p:nvPr/>
        </p:nvPicPr>
        <p:blipFill rotWithShape="1">
          <a:blip r:embed="rId4"/>
          <a:srcRect t="983" b="1928"/>
          <a:stretch/>
        </p:blipFill>
        <p:spPr>
          <a:xfrm>
            <a:off x="1192418" y="793630"/>
            <a:ext cx="6759163" cy="32262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462e1f192e_0_3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Link github repo</a:t>
            </a:r>
            <a:endParaRPr/>
          </a:p>
        </p:txBody>
      </p:sp>
      <p:sp>
        <p:nvSpPr>
          <p:cNvPr id="159" name="Google Shape;159;g2462e1f192e_0_30"/>
          <p:cNvSpPr txBox="1">
            <a:spLocks noGrp="1"/>
          </p:cNvSpPr>
          <p:nvPr>
            <p:ph type="subTitle" idx="1"/>
          </p:nvPr>
        </p:nvSpPr>
        <p:spPr>
          <a:xfrm>
            <a:off x="311700" y="972006"/>
            <a:ext cx="8520600" cy="3595500"/>
          </a:xfrm>
          <a:prstGeom prst="rect">
            <a:avLst/>
          </a:prstGeom>
          <a:noFill/>
          <a:ln>
            <a:noFill/>
          </a:ln>
        </p:spPr>
        <p:txBody>
          <a:bodyPr spcFirstLastPara="1" wrap="square" lIns="91425" tIns="45700" rIns="91425" bIns="45700" anchor="t" anchorCtr="0">
            <a:normAutofit/>
          </a:bodyPr>
          <a:lstStyle/>
          <a:p>
            <a:pPr marL="0" indent="0"/>
            <a:r>
              <a:rPr lang="en-ID" dirty="0">
                <a:hlinkClick r:id="rId3" invalidUrl="https:///"/>
              </a:rPr>
              <a:t>https://</a:t>
            </a:r>
            <a:r>
              <a:rPr lang="en-ID" dirty="0">
                <a:hlinkClick r:id="rId4"/>
              </a:rPr>
              <a:t>github.com/atifahherawati17</a:t>
            </a:r>
            <a:endParaRPr lang="en-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a:off x="311700" y="1408448"/>
            <a:ext cx="8520600" cy="232660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2800"/>
              <a:buFont typeface="Poppins SemiBold"/>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462e1f192e_0_0"/>
          <p:cNvSpPr txBox="1">
            <a:spLocks noGrp="1"/>
          </p:cNvSpPr>
          <p:nvPr>
            <p:ph type="title"/>
          </p:nvPr>
        </p:nvSpPr>
        <p:spPr>
          <a:xfrm>
            <a:off x="311700" y="287998"/>
            <a:ext cx="4406949" cy="128200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dirty="0" err="1"/>
              <a:t>Rancangan</a:t>
            </a:r>
            <a:r>
              <a:rPr lang="en-US" dirty="0"/>
              <a:t> dan </a:t>
            </a:r>
            <a:r>
              <a:rPr lang="en-US" dirty="0" err="1"/>
              <a:t>Fungsionalitas</a:t>
            </a:r>
            <a:r>
              <a:rPr lang="en-US" dirty="0"/>
              <a:t> Project IoT</a:t>
            </a:r>
            <a:endParaRPr dirty="0"/>
          </a:p>
        </p:txBody>
      </p:sp>
      <p:sp>
        <p:nvSpPr>
          <p:cNvPr id="135" name="Google Shape;135;g2462e1f192e_0_0"/>
          <p:cNvSpPr txBox="1">
            <a:spLocks noGrp="1"/>
          </p:cNvSpPr>
          <p:nvPr>
            <p:ph type="subTitle" idx="1"/>
          </p:nvPr>
        </p:nvSpPr>
        <p:spPr>
          <a:xfrm>
            <a:off x="311700" y="2182483"/>
            <a:ext cx="3915243" cy="2385022"/>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750"/>
              </a:spcBef>
              <a:spcAft>
                <a:spcPts val="0"/>
              </a:spcAft>
              <a:buSzPts val="1700"/>
              <a:buNone/>
            </a:pPr>
            <a:r>
              <a:rPr lang="en-US" dirty="0"/>
              <a:t>Flowchart </a:t>
            </a:r>
            <a:r>
              <a:rPr lang="en-US" dirty="0" err="1"/>
              <a:t>rancangan</a:t>
            </a:r>
            <a:r>
              <a:rPr lang="en-US" dirty="0"/>
              <a:t> </a:t>
            </a:r>
            <a:r>
              <a:rPr lang="en-US" dirty="0" err="1"/>
              <a:t>deteksi</a:t>
            </a:r>
            <a:r>
              <a:rPr lang="en-US" dirty="0"/>
              <a:t> </a:t>
            </a:r>
            <a:r>
              <a:rPr lang="en-US" dirty="0" err="1"/>
              <a:t>kebakaran</a:t>
            </a:r>
            <a:r>
              <a:rPr lang="en-US" dirty="0"/>
              <a:t> </a:t>
            </a:r>
            <a:r>
              <a:rPr lang="en-US" dirty="0" err="1"/>
              <a:t>dini</a:t>
            </a:r>
            <a:endParaRPr dirty="0"/>
          </a:p>
        </p:txBody>
      </p:sp>
      <p:pic>
        <p:nvPicPr>
          <p:cNvPr id="3" name="Gambar 2" descr="Sebuah gambar berisi teks, cuplikan layar, Font, deasin&#10;&#10;Deskripsi dibuat secara otomatis">
            <a:extLst>
              <a:ext uri="{FF2B5EF4-FFF2-40B4-BE49-F238E27FC236}">
                <a16:creationId xmlns:a16="http://schemas.microsoft.com/office/drawing/2014/main" id="{1508CDD9-AA32-B09E-571F-555D242D2D31}"/>
              </a:ext>
            </a:extLst>
          </p:cNvPr>
          <p:cNvPicPr>
            <a:picLocks noChangeAspect="1"/>
          </p:cNvPicPr>
          <p:nvPr/>
        </p:nvPicPr>
        <p:blipFill>
          <a:blip r:embed="rId3"/>
          <a:stretch>
            <a:fillRect/>
          </a:stretch>
        </p:blipFill>
        <p:spPr>
          <a:xfrm>
            <a:off x="4425352" y="0"/>
            <a:ext cx="3389032" cy="46599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462e1f192e_0_5"/>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Rancangan komunikasi dari perangkat ke cloud</a:t>
            </a:r>
            <a:endParaRPr/>
          </a:p>
        </p:txBody>
      </p:sp>
      <p:sp>
        <p:nvSpPr>
          <p:cNvPr id="141" name="Google Shape;141;g2462e1f192e_0_5"/>
          <p:cNvSpPr txBox="1">
            <a:spLocks noGrp="1"/>
          </p:cNvSpPr>
          <p:nvPr>
            <p:ph type="subTitle" idx="1"/>
          </p:nvPr>
        </p:nvSpPr>
        <p:spPr>
          <a:xfrm>
            <a:off x="311700" y="972006"/>
            <a:ext cx="8520600" cy="33855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750"/>
              </a:spcBef>
              <a:spcAft>
                <a:spcPts val="0"/>
              </a:spcAft>
              <a:buSzPts val="1700"/>
              <a:buNone/>
            </a:pPr>
            <a:r>
              <a:rPr lang="en-US" sz="1600" dirty="0" err="1">
                <a:solidFill>
                  <a:schemeClr val="tx1"/>
                </a:solidFill>
                <a:latin typeface="Times New Roman" panose="02020603050405020304" pitchFamily="18" charset="0"/>
                <a:cs typeface="Times New Roman" panose="02020603050405020304" pitchFamily="18" charset="0"/>
              </a:rPr>
              <a:t>Menggunakan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apa</a:t>
            </a:r>
            <a:r>
              <a:rPr lang="en-US" sz="1600" dirty="0">
                <a:solidFill>
                  <a:schemeClr val="tx1"/>
                </a:solidFill>
                <a:latin typeface="Times New Roman" panose="02020603050405020304" pitchFamily="18" charset="0"/>
                <a:cs typeface="Times New Roman" panose="02020603050405020304" pitchFamily="18" charset="0"/>
              </a:rPr>
              <a:t> agar device </a:t>
            </a:r>
            <a:r>
              <a:rPr lang="en-US" sz="1600" dirty="0" err="1">
                <a:solidFill>
                  <a:schemeClr val="tx1"/>
                </a:solidFill>
                <a:latin typeface="Times New Roman" panose="02020603050405020304" pitchFamily="18" charset="0"/>
                <a:cs typeface="Times New Roman" panose="02020603050405020304" pitchFamily="18" charset="0"/>
              </a:rPr>
              <a:t>dapat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mengirim</a:t>
            </a:r>
            <a:r>
              <a:rPr lang="en-US" sz="1600" dirty="0">
                <a:solidFill>
                  <a:schemeClr val="tx1"/>
                </a:solidFill>
                <a:latin typeface="Times New Roman" panose="02020603050405020304" pitchFamily="18" charset="0"/>
                <a:cs typeface="Times New Roman" panose="02020603050405020304" pitchFamily="18" charset="0"/>
              </a:rPr>
              <a:t> data </a:t>
            </a:r>
            <a:r>
              <a:rPr lang="en-US" sz="1600" dirty="0" err="1">
                <a:solidFill>
                  <a:schemeClr val="tx1"/>
                </a:solidFill>
                <a:latin typeface="Times New Roman" panose="02020603050405020304" pitchFamily="18" charset="0"/>
                <a:cs typeface="Times New Roman" panose="02020603050405020304" pitchFamily="18" charset="0"/>
              </a:rPr>
              <a:t>ke</a:t>
            </a:r>
            <a:r>
              <a:rPr lang="en-US" sz="1600" dirty="0">
                <a:solidFill>
                  <a:schemeClr val="tx1"/>
                </a:solidFill>
                <a:latin typeface="Times New Roman" panose="02020603050405020304" pitchFamily="18" charset="0"/>
                <a:cs typeface="Times New Roman" panose="02020603050405020304" pitchFamily="18" charset="0"/>
              </a:rPr>
              <a:t> cloud </a:t>
            </a:r>
            <a:r>
              <a:rPr lang="en-US" sz="1600" dirty="0" err="1">
                <a:solidFill>
                  <a:schemeClr val="tx1"/>
                </a:solidFill>
                <a:latin typeface="Times New Roman" panose="02020603050405020304" pitchFamily="18" charset="0"/>
                <a:cs typeface="Times New Roman" panose="02020603050405020304" pitchFamily="18" charset="0"/>
              </a:rPr>
              <a:t>seperti</a:t>
            </a:r>
            <a:endParaRPr sz="1600" dirty="0">
              <a:solidFill>
                <a:schemeClr val="tx1"/>
              </a:solidFill>
              <a:latin typeface="Times New Roman" panose="02020603050405020304" pitchFamily="18" charset="0"/>
              <a:cs typeface="Times New Roman" panose="02020603050405020304" pitchFamily="18" charset="0"/>
            </a:endParaRPr>
          </a:p>
          <a:p>
            <a:pPr marL="457200" lvl="0" indent="-336550" algn="l" rtl="0">
              <a:lnSpc>
                <a:spcPct val="100000"/>
              </a:lnSpc>
              <a:spcBef>
                <a:spcPts val="750"/>
              </a:spcBef>
              <a:spcAft>
                <a:spcPts val="0"/>
              </a:spcAft>
              <a:buSzPts val="1700"/>
              <a:buAutoNum type="arabicPeriod"/>
            </a:pPr>
            <a:r>
              <a:rPr lang="en-US" sz="1600" dirty="0" err="1">
                <a:solidFill>
                  <a:schemeClr val="tx1"/>
                </a:solidFill>
                <a:latin typeface="Times New Roman" panose="02020603050405020304" pitchFamily="18" charset="0"/>
                <a:cs typeface="Times New Roman" panose="02020603050405020304" pitchFamily="18" charset="0"/>
              </a:rPr>
              <a:t>konektifitas</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digunakan</a:t>
            </a:r>
            <a:endParaRPr lang="en-US" sz="1600" dirty="0">
              <a:solidFill>
                <a:schemeClr val="tx1"/>
              </a:solidFill>
              <a:latin typeface="Times New Roman" panose="02020603050405020304" pitchFamily="18" charset="0"/>
              <a:cs typeface="Times New Roman" panose="02020603050405020304" pitchFamily="18" charset="0"/>
            </a:endParaRPr>
          </a:p>
          <a:p>
            <a:pPr marL="577850" lvl="1" indent="0" algn="just">
              <a:lnSpc>
                <a:spcPct val="100000"/>
              </a:lnSpc>
              <a:spcBef>
                <a:spcPts val="750"/>
              </a:spcBef>
              <a:buSzPts val="1700"/>
            </a:pPr>
            <a:r>
              <a:rPr lang="en-US" sz="1600">
                <a:solidFill>
                  <a:schemeClr val="tx1"/>
                </a:solidFill>
                <a:latin typeface="Times New Roman" panose="02020603050405020304" pitchFamily="18" charset="0"/>
                <a:cs typeface="Times New Roman" panose="02020603050405020304" pitchFamily="18" charset="0"/>
              </a:rPr>
              <a:t>Wi-Fi </a:t>
            </a:r>
            <a:r>
              <a:rPr lang="en-US" sz="1600" dirty="0">
                <a:solidFill>
                  <a:schemeClr val="tx1"/>
                </a:solidFill>
                <a:latin typeface="Times New Roman" panose="02020603050405020304" pitchFamily="18" charset="0"/>
                <a:cs typeface="Times New Roman" panose="02020603050405020304" pitchFamily="18" charset="0"/>
              </a:rPr>
              <a:t>dipilih dalam </a:t>
            </a:r>
            <a:r>
              <a:rPr lang="en-US" sz="1600" dirty="0" err="1">
                <a:solidFill>
                  <a:schemeClr val="tx1"/>
                </a:solidFill>
                <a:latin typeface="Times New Roman" panose="02020603050405020304" pitchFamily="18" charset="0"/>
                <a:cs typeface="Times New Roman" panose="02020603050405020304" pitchFamily="18" charset="0"/>
              </a:rPr>
              <a:t>implementasi</a:t>
            </a:r>
            <a:r>
              <a:rPr lang="en-US" sz="1600" dirty="0">
                <a:solidFill>
                  <a:schemeClr val="tx1"/>
                </a:solidFill>
                <a:latin typeface="Times New Roman" panose="02020603050405020304" pitchFamily="18" charset="0"/>
                <a:cs typeface="Times New Roman" panose="02020603050405020304" pitchFamily="18" charset="0"/>
              </a:rPr>
              <a:t> IoT </a:t>
            </a:r>
            <a:r>
              <a:rPr lang="en-US" sz="1600" dirty="0" err="1">
                <a:solidFill>
                  <a:schemeClr val="tx1"/>
                </a:solidFill>
                <a:latin typeface="Times New Roman" panose="02020603050405020304" pitchFamily="18" charset="0"/>
                <a:cs typeface="Times New Roman" panose="02020603050405020304" pitchFamily="18" charset="0"/>
              </a:rPr>
              <a:t>karena</a:t>
            </a:r>
            <a:r>
              <a:rPr lang="en-US" sz="1600" dirty="0">
                <a:solidFill>
                  <a:schemeClr val="tx1"/>
                </a:solidFill>
                <a:latin typeface="Times New Roman" panose="02020603050405020304" pitchFamily="18" charset="0"/>
                <a:cs typeface="Times New Roman" panose="02020603050405020304" pitchFamily="18" charset="0"/>
              </a:rPr>
              <a:t> memiliki </a:t>
            </a:r>
            <a:r>
              <a:rPr lang="en-US" sz="1600" dirty="0" err="1">
                <a:solidFill>
                  <a:schemeClr val="tx1"/>
                </a:solidFill>
                <a:latin typeface="Times New Roman" panose="02020603050405020304" pitchFamily="18" charset="0"/>
                <a:cs typeface="Times New Roman" panose="02020603050405020304" pitchFamily="18" charset="0"/>
              </a:rPr>
              <a:t>kecepatan</a:t>
            </a:r>
            <a:r>
              <a:rPr lang="en-US" sz="1600" dirty="0">
                <a:solidFill>
                  <a:schemeClr val="tx1"/>
                </a:solidFill>
                <a:latin typeface="Times New Roman" panose="02020603050405020304" pitchFamily="18" charset="0"/>
                <a:cs typeface="Times New Roman" panose="02020603050405020304" pitchFamily="18" charset="0"/>
              </a:rPr>
              <a:t> transfer data yang </a:t>
            </a:r>
            <a:r>
              <a:rPr lang="en-US" sz="1600" dirty="0" err="1">
                <a:solidFill>
                  <a:schemeClr val="tx1"/>
                </a:solidFill>
                <a:latin typeface="Times New Roman" panose="02020603050405020304" pitchFamily="18" charset="0"/>
                <a:cs typeface="Times New Roman" panose="02020603050405020304" pitchFamily="18" charset="0"/>
              </a:rPr>
              <a:t>tinggi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kompatibilitas</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luas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perangkat</a:t>
            </a:r>
            <a:r>
              <a:rPr lang="en-US" sz="1600" dirty="0">
                <a:solidFill>
                  <a:schemeClr val="tx1"/>
                </a:solidFill>
                <a:latin typeface="Times New Roman" panose="02020603050405020304" pitchFamily="18" charset="0"/>
                <a:cs typeface="Times New Roman" panose="02020603050405020304" pitchFamily="18" charset="0"/>
              </a:rPr>
              <a:t> dan </a:t>
            </a:r>
            <a:r>
              <a:rPr lang="en-US" sz="1600" dirty="0" err="1">
                <a:solidFill>
                  <a:schemeClr val="tx1"/>
                </a:solidFill>
                <a:latin typeface="Times New Roman" panose="02020603050405020304" pitchFamily="18" charset="0"/>
                <a:cs typeface="Times New Roman" panose="02020603050405020304" pitchFamily="18" charset="0"/>
              </a:rPr>
              <a:t>sistem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operasi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infrastruktur</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sudah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ada</a:t>
            </a:r>
            <a:r>
              <a:rPr lang="en-US" sz="1600" dirty="0">
                <a:solidFill>
                  <a:schemeClr val="tx1"/>
                </a:solidFill>
                <a:latin typeface="Times New Roman" panose="02020603050405020304" pitchFamily="18" charset="0"/>
                <a:cs typeface="Times New Roman" panose="02020603050405020304" pitchFamily="18" charset="0"/>
              </a:rPr>
              <a:t> secara </a:t>
            </a:r>
            <a:r>
              <a:rPr lang="en-US" sz="1600" dirty="0" err="1">
                <a:solidFill>
                  <a:schemeClr val="tx1"/>
                </a:solidFill>
                <a:latin typeface="Times New Roman" panose="02020603050405020304" pitchFamily="18" charset="0"/>
                <a:cs typeface="Times New Roman" panose="02020603050405020304" pitchFamily="18" charset="0"/>
              </a:rPr>
              <a:t>luas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opsi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keamanan</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kuat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serta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fleksibilitas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konektivitas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nirkabel</a:t>
            </a:r>
            <a:r>
              <a:rPr lang="en-US" sz="1600" dirty="0">
                <a:solidFill>
                  <a:schemeClr val="tx1"/>
                </a:solidFill>
                <a:latin typeface="Times New Roman" panose="02020603050405020304" pitchFamily="18" charset="0"/>
                <a:cs typeface="Times New Roman" panose="02020603050405020304" pitchFamily="18" charset="0"/>
              </a:rPr>
              <a:t>. Ini </a:t>
            </a:r>
            <a:r>
              <a:rPr lang="en-US" sz="1600" dirty="0" err="1">
                <a:solidFill>
                  <a:schemeClr val="tx1"/>
                </a:solidFill>
                <a:latin typeface="Times New Roman" panose="02020603050405020304" pitchFamily="18" charset="0"/>
                <a:cs typeface="Times New Roman" panose="02020603050405020304" pitchFamily="18" charset="0"/>
              </a:rPr>
              <a:t>memungkinkan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perangkat</a:t>
            </a:r>
            <a:r>
              <a:rPr lang="en-US" sz="1600" dirty="0">
                <a:solidFill>
                  <a:schemeClr val="tx1"/>
                </a:solidFill>
                <a:latin typeface="Times New Roman" panose="02020603050405020304" pitchFamily="18" charset="0"/>
                <a:cs typeface="Times New Roman" panose="02020603050405020304" pitchFamily="18" charset="0"/>
              </a:rPr>
              <a:t> IoT untuk </a:t>
            </a:r>
            <a:r>
              <a:rPr lang="en-US" sz="1600" dirty="0" err="1">
                <a:solidFill>
                  <a:schemeClr val="tx1"/>
                </a:solidFill>
                <a:latin typeface="Times New Roman" panose="02020603050405020304" pitchFamily="18" charset="0"/>
                <a:cs typeface="Times New Roman" panose="02020603050405020304" pitchFamily="18" charset="0"/>
              </a:rPr>
              <a:t>terhubung</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mudah ke </a:t>
            </a:r>
            <a:r>
              <a:rPr lang="en-US" sz="1600" dirty="0" err="1">
                <a:solidFill>
                  <a:schemeClr val="tx1"/>
                </a:solidFill>
                <a:latin typeface="Times New Roman" panose="02020603050405020304" pitchFamily="18" charset="0"/>
                <a:cs typeface="Times New Roman" panose="02020603050405020304" pitchFamily="18" charset="0"/>
              </a:rPr>
              <a:t>jaringan</a:t>
            </a:r>
            <a:r>
              <a:rPr lang="en-US" sz="1600" dirty="0">
                <a:solidFill>
                  <a:schemeClr val="tx1"/>
                </a:solidFill>
                <a:latin typeface="Times New Roman" panose="02020603050405020304" pitchFamily="18" charset="0"/>
                <a:cs typeface="Times New Roman" panose="02020603050405020304" pitchFamily="18" charset="0"/>
              </a:rPr>
              <a:t> Wi-Fi yang </a:t>
            </a:r>
            <a:r>
              <a:rPr lang="en-US" sz="1600" dirty="0" err="1">
                <a:solidFill>
                  <a:schemeClr val="tx1"/>
                </a:solidFill>
                <a:latin typeface="Times New Roman" panose="02020603050405020304" pitchFamily="18" charset="0"/>
                <a:cs typeface="Times New Roman" panose="02020603050405020304" pitchFamily="18" charset="0"/>
              </a:rPr>
              <a:t>sudah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ada</a:t>
            </a:r>
            <a:r>
              <a:rPr lang="en-US" sz="1600" dirty="0">
                <a:solidFill>
                  <a:schemeClr val="tx1"/>
                </a:solidFill>
                <a:latin typeface="Times New Roman" panose="02020603050405020304" pitchFamily="18" charset="0"/>
                <a:cs typeface="Times New Roman" panose="02020603050405020304" pitchFamily="18" charset="0"/>
              </a:rPr>
              <a:t> dan </a:t>
            </a:r>
            <a:r>
              <a:rPr lang="en-US" sz="1600" dirty="0" err="1">
                <a:solidFill>
                  <a:schemeClr val="tx1"/>
                </a:solidFill>
                <a:latin typeface="Times New Roman" panose="02020603050405020304" pitchFamily="18" charset="0"/>
                <a:cs typeface="Times New Roman" panose="02020603050405020304" pitchFamily="18" charset="0"/>
              </a:rPr>
              <a:t>memfasilitasi</a:t>
            </a:r>
            <a:r>
              <a:rPr lang="en-US" sz="1600" dirty="0">
                <a:solidFill>
                  <a:schemeClr val="tx1"/>
                </a:solidFill>
                <a:latin typeface="Times New Roman" panose="02020603050405020304" pitchFamily="18" charset="0"/>
                <a:cs typeface="Times New Roman" panose="02020603050405020304" pitchFamily="18" charset="0"/>
              </a:rPr>
              <a:t> transfer data </a:t>
            </a:r>
            <a:r>
              <a:rPr lang="en-US" sz="1600" dirty="0" err="1">
                <a:solidFill>
                  <a:schemeClr val="tx1"/>
                </a:solidFill>
                <a:latin typeface="Times New Roman" panose="02020603050405020304" pitchFamily="18" charset="0"/>
                <a:cs typeface="Times New Roman" panose="02020603050405020304" pitchFamily="18" charset="0"/>
              </a:rPr>
              <a:t>cepat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serta</a:t>
            </a:r>
            <a:r>
              <a:rPr lang="en-US" sz="1600" dirty="0">
                <a:solidFill>
                  <a:schemeClr val="tx1"/>
                </a:solidFill>
                <a:latin typeface="Times New Roman" panose="02020603050405020304" pitchFamily="18" charset="0"/>
                <a:cs typeface="Times New Roman" panose="02020603050405020304" pitchFamily="18" charset="0"/>
              </a:rPr>
              <a:t> komunikasi waktu </a:t>
            </a:r>
            <a:r>
              <a:rPr lang="en-US" sz="1600" dirty="0" err="1">
                <a:solidFill>
                  <a:schemeClr val="tx1"/>
                </a:solidFill>
                <a:latin typeface="Times New Roman" panose="02020603050405020304" pitchFamily="18" charset="0"/>
                <a:cs typeface="Times New Roman" panose="02020603050405020304" pitchFamily="18" charset="0"/>
              </a:rPr>
              <a:t>nyata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Meskipun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demikian</a:t>
            </a:r>
            <a:r>
              <a:rPr lang="en-US" sz="1600" dirty="0">
                <a:solidFill>
                  <a:schemeClr val="tx1"/>
                </a:solidFill>
                <a:latin typeface="Times New Roman" panose="02020603050405020304" pitchFamily="18" charset="0"/>
                <a:cs typeface="Times New Roman" panose="02020603050405020304" pitchFamily="18" charset="0"/>
              </a:rPr>
              <a:t>, perlu </a:t>
            </a:r>
            <a:r>
              <a:rPr lang="en-US" sz="1600" dirty="0" err="1">
                <a:solidFill>
                  <a:schemeClr val="tx1"/>
                </a:solidFill>
                <a:latin typeface="Times New Roman" panose="02020603050405020304" pitchFamily="18" charset="0"/>
                <a:cs typeface="Times New Roman" panose="02020603050405020304" pitchFamily="18" charset="0"/>
              </a:rPr>
              <a:t>diperhatikan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konsumsi</a:t>
            </a:r>
            <a:r>
              <a:rPr lang="en-US" sz="1600" dirty="0">
                <a:solidFill>
                  <a:schemeClr val="tx1"/>
                </a:solidFill>
                <a:latin typeface="Times New Roman" panose="02020603050405020304" pitchFamily="18" charset="0"/>
                <a:cs typeface="Times New Roman" panose="02020603050405020304" pitchFamily="18" charset="0"/>
              </a:rPr>
              <a:t> daya yang </a:t>
            </a:r>
            <a:r>
              <a:rPr lang="en-US" sz="1600" dirty="0" err="1">
                <a:solidFill>
                  <a:schemeClr val="tx1"/>
                </a:solidFill>
                <a:latin typeface="Times New Roman" panose="02020603050405020304" pitchFamily="18" charset="0"/>
                <a:cs typeface="Times New Roman" panose="02020603050405020304" pitchFamily="18" charset="0"/>
              </a:rPr>
              <a:t>lebih</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tinggi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dibandingkan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teknologi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nirkabel</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lainnya</a:t>
            </a:r>
            <a:r>
              <a:rPr lang="en-US" sz="1600" dirty="0">
                <a:solidFill>
                  <a:schemeClr val="tx1"/>
                </a:solidFill>
                <a:latin typeface="Times New Roman" panose="02020603050405020304" pitchFamily="18" charset="0"/>
                <a:cs typeface="Times New Roman" panose="02020603050405020304" pitchFamily="18" charset="0"/>
              </a:rPr>
              <a:t>. Oleh </a:t>
            </a:r>
            <a:r>
              <a:rPr lang="en-US" sz="1600" dirty="0" err="1">
                <a:solidFill>
                  <a:schemeClr val="tx1"/>
                </a:solidFill>
                <a:latin typeface="Times New Roman" panose="02020603050405020304" pitchFamily="18" charset="0"/>
                <a:cs typeface="Times New Roman" panose="02020603050405020304" pitchFamily="18" charset="0"/>
              </a:rPr>
              <a:t>karena</a:t>
            </a:r>
            <a:r>
              <a:rPr lang="en-US" sz="1600" dirty="0">
                <a:solidFill>
                  <a:schemeClr val="tx1"/>
                </a:solidFill>
                <a:latin typeface="Times New Roman" panose="02020603050405020304" pitchFamily="18" charset="0"/>
                <a:cs typeface="Times New Roman" panose="02020603050405020304" pitchFamily="18" charset="0"/>
              </a:rPr>
              <a:t> itu, </a:t>
            </a:r>
            <a:r>
              <a:rPr lang="en-US" sz="1600" dirty="0" err="1">
                <a:solidFill>
                  <a:schemeClr val="tx1"/>
                </a:solidFill>
                <a:latin typeface="Times New Roman" panose="02020603050405020304" pitchFamily="18" charset="0"/>
                <a:cs typeface="Times New Roman" panose="02020603050405020304" pitchFamily="18" charset="0"/>
              </a:rPr>
              <a:t>pemilihan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teknologi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harus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disesuaikan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kebutuhan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khusus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dari</a:t>
            </a:r>
            <a:r>
              <a:rPr lang="en-US" sz="1600" dirty="0">
                <a:solidFill>
                  <a:schemeClr val="tx1"/>
                </a:solidFill>
                <a:latin typeface="Times New Roman" panose="02020603050405020304" pitchFamily="18" charset="0"/>
                <a:cs typeface="Times New Roman" panose="02020603050405020304" pitchFamily="18" charset="0"/>
              </a:rPr>
              <a:t> aplikasi IoT yang </a:t>
            </a:r>
            <a:r>
              <a:rPr lang="en-US" sz="1600" dirty="0" err="1">
                <a:solidFill>
                  <a:schemeClr val="tx1"/>
                </a:solidFill>
                <a:latin typeface="Times New Roman" panose="02020603050405020304" pitchFamily="18" charset="0"/>
                <a:cs typeface="Times New Roman" panose="02020603050405020304" pitchFamily="18" charset="0"/>
              </a:rPr>
              <a:t>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diimplementasikan</a:t>
            </a:r>
            <a:r>
              <a:rPr lang="en-US" sz="1600" dirty="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462e1f192e_0_5"/>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Rancangan komunikasi dari perangkat ke cloud</a:t>
            </a:r>
            <a:endParaRPr/>
          </a:p>
        </p:txBody>
      </p:sp>
      <p:sp>
        <p:nvSpPr>
          <p:cNvPr id="141" name="Google Shape;141;g2462e1f192e_0_5"/>
          <p:cNvSpPr txBox="1">
            <a:spLocks noGrp="1"/>
          </p:cNvSpPr>
          <p:nvPr>
            <p:ph type="subTitle" idx="1"/>
          </p:nvPr>
        </p:nvSpPr>
        <p:spPr>
          <a:xfrm>
            <a:off x="311700" y="972006"/>
            <a:ext cx="8520600" cy="338550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750"/>
              </a:spcBef>
              <a:spcAft>
                <a:spcPts val="0"/>
              </a:spcAft>
              <a:buSzPts val="1700"/>
              <a:buNone/>
            </a:pPr>
            <a:r>
              <a:rPr lang="en-US" sz="1300" dirty="0">
                <a:solidFill>
                  <a:schemeClr val="tx1"/>
                </a:solidFill>
                <a:latin typeface="Times New Roman" panose="02020603050405020304" pitchFamily="18" charset="0"/>
                <a:cs typeface="Times New Roman" panose="02020603050405020304" pitchFamily="18" charset="0"/>
              </a:rPr>
              <a:t>Menggunakan </a:t>
            </a:r>
            <a:r>
              <a:rPr lang="en-US" sz="1300" dirty="0" err="1">
                <a:solidFill>
                  <a:schemeClr val="tx1"/>
                </a:solidFill>
                <a:latin typeface="Times New Roman" panose="02020603050405020304" pitchFamily="18" charset="0"/>
                <a:cs typeface="Times New Roman" panose="02020603050405020304" pitchFamily="18" charset="0"/>
              </a:rPr>
              <a:t>apa</a:t>
            </a:r>
            <a:r>
              <a:rPr lang="en-US" sz="1300" dirty="0">
                <a:solidFill>
                  <a:schemeClr val="tx1"/>
                </a:solidFill>
                <a:latin typeface="Times New Roman" panose="02020603050405020304" pitchFamily="18" charset="0"/>
                <a:cs typeface="Times New Roman" panose="02020603050405020304" pitchFamily="18" charset="0"/>
              </a:rPr>
              <a:t> agar device </a:t>
            </a:r>
            <a:r>
              <a:rPr lang="en-US" sz="1300" dirty="0" err="1">
                <a:solidFill>
                  <a:schemeClr val="tx1"/>
                </a:solidFill>
                <a:latin typeface="Times New Roman" panose="02020603050405020304" pitchFamily="18" charset="0"/>
                <a:cs typeface="Times New Roman" panose="02020603050405020304" pitchFamily="18" charset="0"/>
              </a:rPr>
              <a:t>dapat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mengirim</a:t>
            </a:r>
            <a:r>
              <a:rPr lang="en-US" sz="1300" dirty="0">
                <a:solidFill>
                  <a:schemeClr val="tx1"/>
                </a:solidFill>
                <a:latin typeface="Times New Roman" panose="02020603050405020304" pitchFamily="18" charset="0"/>
                <a:cs typeface="Times New Roman" panose="02020603050405020304" pitchFamily="18" charset="0"/>
              </a:rPr>
              <a:t> data ke cloud </a:t>
            </a:r>
            <a:r>
              <a:rPr lang="en-US" sz="1300" dirty="0" err="1">
                <a:solidFill>
                  <a:schemeClr val="tx1"/>
                </a:solidFill>
                <a:latin typeface="Times New Roman" panose="02020603050405020304" pitchFamily="18" charset="0"/>
                <a:cs typeface="Times New Roman" panose="02020603050405020304" pitchFamily="18" charset="0"/>
              </a:rPr>
              <a:t>seperti</a:t>
            </a:r>
            <a:r>
              <a:rPr lang="en-US" sz="1300" dirty="0">
                <a:solidFill>
                  <a:schemeClr val="tx1"/>
                </a:solidFill>
                <a:latin typeface="Times New Roman" panose="02020603050405020304" pitchFamily="18" charset="0"/>
                <a:cs typeface="Times New Roman" panose="02020603050405020304" pitchFamily="18" charset="0"/>
              </a:rPr>
              <a:t>:</a:t>
            </a:r>
          </a:p>
          <a:p>
            <a:pPr marL="120650" indent="0"/>
            <a:r>
              <a:rPr lang="en-US" sz="1300" dirty="0">
                <a:solidFill>
                  <a:schemeClr val="tx1"/>
                </a:solidFill>
                <a:latin typeface="Times New Roman" panose="02020603050405020304" pitchFamily="18" charset="0"/>
                <a:cs typeface="Times New Roman" panose="02020603050405020304" pitchFamily="18" charset="0"/>
              </a:rPr>
              <a:t>2.  </a:t>
            </a:r>
            <a:r>
              <a:rPr lang="en-US" sz="1300" dirty="0" err="1">
                <a:solidFill>
                  <a:schemeClr val="tx1"/>
                </a:solidFill>
                <a:latin typeface="Times New Roman" panose="02020603050405020304" pitchFamily="18" charset="0"/>
                <a:cs typeface="Times New Roman" panose="02020603050405020304" pitchFamily="18" charset="0"/>
              </a:rPr>
              <a:t>protokol</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digunakan</a:t>
            </a:r>
            <a:endParaRPr lang="en-US" sz="1300" dirty="0">
              <a:solidFill>
                <a:schemeClr val="tx1"/>
              </a:solidFill>
              <a:latin typeface="Times New Roman" panose="02020603050405020304" pitchFamily="18" charset="0"/>
              <a:cs typeface="Times New Roman" panose="02020603050405020304" pitchFamily="18" charset="0"/>
            </a:endParaRPr>
          </a:p>
          <a:p>
            <a:pPr marL="577850" lvl="1" indent="0" algn="just">
              <a:lnSpc>
                <a:spcPct val="100000"/>
              </a:lnSpc>
              <a:spcBef>
                <a:spcPts val="0"/>
              </a:spcBef>
              <a:buSzPts val="1700"/>
            </a:pPr>
            <a:r>
              <a:rPr lang="en-US" sz="1300" dirty="0" err="1">
                <a:solidFill>
                  <a:schemeClr val="tx1"/>
                </a:solidFill>
                <a:latin typeface="Times New Roman" panose="02020603050405020304" pitchFamily="18" charset="0"/>
                <a:cs typeface="Times New Roman" panose="02020603050405020304" pitchFamily="18" charset="0"/>
              </a:rPr>
              <a:t>Protokol</a:t>
            </a:r>
            <a:r>
              <a:rPr lang="en-US" sz="1300" dirty="0">
                <a:solidFill>
                  <a:schemeClr val="tx1"/>
                </a:solidFill>
                <a:latin typeface="Times New Roman" panose="02020603050405020304" pitchFamily="18" charset="0"/>
                <a:cs typeface="Times New Roman" panose="02020603050405020304" pitchFamily="18" charset="0"/>
              </a:rPr>
              <a:t> MQTT </a:t>
            </a:r>
            <a:r>
              <a:rPr lang="en-US" sz="1300" dirty="0" err="1">
                <a:solidFill>
                  <a:schemeClr val="tx1"/>
                </a:solidFill>
                <a:latin typeface="Times New Roman" panose="02020603050405020304" pitchFamily="18" charset="0"/>
                <a:cs typeface="Times New Roman" panose="02020603050405020304" pitchFamily="18" charset="0"/>
              </a:rPr>
              <a:t>digunakan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karena</a:t>
            </a:r>
            <a:r>
              <a:rPr lang="en-US" sz="1300" dirty="0">
                <a:solidFill>
                  <a:schemeClr val="tx1"/>
                </a:solidFill>
                <a:latin typeface="Times New Roman" panose="02020603050405020304" pitchFamily="18" charset="0"/>
                <a:cs typeface="Times New Roman" panose="02020603050405020304" pitchFamily="18" charset="0"/>
              </a:rPr>
              <a:t> memiliki beberapa </a:t>
            </a:r>
            <a:r>
              <a:rPr lang="en-US" sz="1300" dirty="0" err="1">
                <a:solidFill>
                  <a:schemeClr val="tx1"/>
                </a:solidFill>
                <a:latin typeface="Times New Roman" panose="02020603050405020304" pitchFamily="18" charset="0"/>
                <a:cs typeface="Times New Roman" panose="02020603050405020304" pitchFamily="18" charset="0"/>
              </a:rPr>
              <a:t>keunggulan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membuatnya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menjadi</a:t>
            </a:r>
            <a:r>
              <a:rPr lang="en-US" sz="1300" dirty="0">
                <a:solidFill>
                  <a:schemeClr val="tx1"/>
                </a:solidFill>
                <a:latin typeface="Times New Roman" panose="02020603050405020304" pitchFamily="18" charset="0"/>
                <a:cs typeface="Times New Roman" panose="02020603050405020304" pitchFamily="18" charset="0"/>
              </a:rPr>
              <a:t> pilihan </a:t>
            </a:r>
            <a:r>
              <a:rPr lang="en-US" sz="1300" dirty="0" err="1">
                <a:solidFill>
                  <a:schemeClr val="tx1"/>
                </a:solidFill>
                <a:latin typeface="Times New Roman" panose="02020603050405020304" pitchFamily="18" charset="0"/>
                <a:cs typeface="Times New Roman" panose="02020603050405020304" pitchFamily="18" charset="0"/>
              </a:rPr>
              <a:t>populer</a:t>
            </a:r>
            <a:r>
              <a:rPr lang="en-US" sz="1300" dirty="0">
                <a:solidFill>
                  <a:schemeClr val="tx1"/>
                </a:solidFill>
                <a:latin typeface="Times New Roman" panose="02020603050405020304" pitchFamily="18" charset="0"/>
                <a:cs typeface="Times New Roman" panose="02020603050405020304" pitchFamily="18" charset="0"/>
              </a:rPr>
              <a:t> dalam komunikasi </a:t>
            </a:r>
            <a:r>
              <a:rPr lang="en-US" sz="1300" dirty="0" err="1">
                <a:solidFill>
                  <a:schemeClr val="tx1"/>
                </a:solidFill>
                <a:latin typeface="Times New Roman" panose="02020603050405020304" pitchFamily="18" charset="0"/>
                <a:cs typeface="Times New Roman" panose="02020603050405020304" pitchFamily="18" charset="0"/>
              </a:rPr>
              <a:t>berbasis</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pesan</a:t>
            </a:r>
            <a:r>
              <a:rPr lang="en-US" sz="1300" dirty="0">
                <a:solidFill>
                  <a:schemeClr val="tx1"/>
                </a:solidFill>
                <a:latin typeface="Times New Roman" panose="02020603050405020304" pitchFamily="18" charset="0"/>
                <a:cs typeface="Times New Roman" panose="02020603050405020304" pitchFamily="18" charset="0"/>
              </a:rPr>
              <a:t> di berbagai aplikasi Internet of Things dan </a:t>
            </a:r>
            <a:r>
              <a:rPr lang="en-US" sz="1300" dirty="0" err="1">
                <a:solidFill>
                  <a:schemeClr val="tx1"/>
                </a:solidFill>
                <a:latin typeface="Times New Roman" panose="02020603050405020304" pitchFamily="18" charset="0"/>
                <a:cs typeface="Times New Roman" panose="02020603050405020304" pitchFamily="18" charset="0"/>
              </a:rPr>
              <a:t>sistem</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terdistribusi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Protokol</a:t>
            </a:r>
            <a:r>
              <a:rPr lang="en-US" sz="1300" dirty="0">
                <a:solidFill>
                  <a:schemeClr val="tx1"/>
                </a:solidFill>
                <a:latin typeface="Times New Roman" panose="02020603050405020304" pitchFamily="18" charset="0"/>
                <a:cs typeface="Times New Roman" panose="02020603050405020304" pitchFamily="18" charset="0"/>
              </a:rPr>
              <a:t> ini menggunakan </a:t>
            </a:r>
            <a:r>
              <a:rPr lang="en-US" sz="1300" dirty="0" err="1">
                <a:solidFill>
                  <a:schemeClr val="tx1"/>
                </a:solidFill>
                <a:latin typeface="Times New Roman" panose="02020603050405020304" pitchFamily="18" charset="0"/>
                <a:cs typeface="Times New Roman" panose="02020603050405020304" pitchFamily="18" charset="0"/>
              </a:rPr>
              <a:t>penggunaan</a:t>
            </a:r>
            <a:r>
              <a:rPr lang="en-US" sz="1300" dirty="0">
                <a:solidFill>
                  <a:schemeClr val="tx1"/>
                </a:solidFill>
                <a:latin typeface="Times New Roman" panose="02020603050405020304" pitchFamily="18" charset="0"/>
                <a:cs typeface="Times New Roman" panose="02020603050405020304" pitchFamily="18" charset="0"/>
              </a:rPr>
              <a:t> bandwidth yang minim dan overhead yang </a:t>
            </a:r>
            <a:r>
              <a:rPr lang="en-US" sz="1300" dirty="0" err="1">
                <a:solidFill>
                  <a:schemeClr val="tx1"/>
                </a:solidFill>
                <a:latin typeface="Times New Roman" panose="02020603050405020304" pitchFamily="18" charset="0"/>
                <a:cs typeface="Times New Roman" panose="02020603050405020304" pitchFamily="18" charset="0"/>
              </a:rPr>
              <a:t>kecil</a:t>
            </a:r>
            <a:r>
              <a:rPr lang="en-US" sz="1300" dirty="0">
                <a:solidFill>
                  <a:schemeClr val="tx1"/>
                </a:solidFill>
                <a:latin typeface="Times New Roman" panose="02020603050405020304" pitchFamily="18" charset="0"/>
                <a:cs typeface="Times New Roman" panose="02020603050405020304" pitchFamily="18" charset="0"/>
              </a:rPr>
              <a:t>. Dalam </a:t>
            </a:r>
            <a:r>
              <a:rPr lang="en-US" sz="1300" dirty="0" err="1">
                <a:solidFill>
                  <a:schemeClr val="tx1"/>
                </a:solidFill>
                <a:latin typeface="Times New Roman" panose="02020603050405020304" pitchFamily="18" charset="0"/>
                <a:cs typeface="Times New Roman" panose="02020603050405020304" pitchFamily="18" charset="0"/>
              </a:rPr>
              <a:t>arsitektur</a:t>
            </a:r>
            <a:r>
              <a:rPr lang="en-US" sz="1300" dirty="0">
                <a:solidFill>
                  <a:schemeClr val="tx1"/>
                </a:solidFill>
                <a:latin typeface="Times New Roman" panose="02020603050405020304" pitchFamily="18" charset="0"/>
                <a:cs typeface="Times New Roman" panose="02020603050405020304" pitchFamily="18" charset="0"/>
              </a:rPr>
              <a:t> MQTT, broker </a:t>
            </a:r>
            <a:r>
              <a:rPr lang="en-US" sz="1300" dirty="0" err="1">
                <a:solidFill>
                  <a:schemeClr val="tx1"/>
                </a:solidFill>
                <a:latin typeface="Times New Roman" panose="02020603050405020304" pitchFamily="18" charset="0"/>
                <a:cs typeface="Times New Roman" panose="02020603050405020304" pitchFamily="18" charset="0"/>
              </a:rPr>
              <a:t>bertindak</a:t>
            </a:r>
            <a:r>
              <a:rPr lang="en-US" sz="1300" dirty="0">
                <a:solidFill>
                  <a:schemeClr val="tx1"/>
                </a:solidFill>
                <a:latin typeface="Times New Roman" panose="02020603050405020304" pitchFamily="18" charset="0"/>
                <a:cs typeface="Times New Roman" panose="02020603050405020304" pitchFamily="18" charset="0"/>
              </a:rPr>
              <a:t> sebagai </a:t>
            </a:r>
            <a:r>
              <a:rPr lang="en-US" sz="1300" dirty="0" err="1">
                <a:solidFill>
                  <a:schemeClr val="tx1"/>
                </a:solidFill>
                <a:latin typeface="Times New Roman" panose="02020603050405020304" pitchFamily="18" charset="0"/>
                <a:cs typeface="Times New Roman" panose="02020603050405020304" pitchFamily="18" charset="0"/>
              </a:rPr>
              <a:t>pusat</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menerima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pesan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dari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banyak</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klien</a:t>
            </a:r>
            <a:r>
              <a:rPr lang="en-US" sz="1300" dirty="0">
                <a:solidFill>
                  <a:schemeClr val="tx1"/>
                </a:solidFill>
                <a:latin typeface="Times New Roman" panose="02020603050405020304" pitchFamily="18" charset="0"/>
                <a:cs typeface="Times New Roman" panose="02020603050405020304" pitchFamily="18" charset="0"/>
              </a:rPr>
              <a:t> dan </a:t>
            </a:r>
            <a:r>
              <a:rPr lang="en-US" sz="1300" dirty="0" err="1">
                <a:solidFill>
                  <a:schemeClr val="tx1"/>
                </a:solidFill>
                <a:latin typeface="Times New Roman" panose="02020603050405020304" pitchFamily="18" charset="0"/>
                <a:cs typeface="Times New Roman" panose="02020603050405020304" pitchFamily="18" charset="0"/>
              </a:rPr>
              <a:t>mendistribusikannya</a:t>
            </a:r>
            <a:r>
              <a:rPr lang="en-US" sz="1300" dirty="0">
                <a:solidFill>
                  <a:schemeClr val="tx1"/>
                </a:solidFill>
                <a:latin typeface="Times New Roman" panose="02020603050405020304" pitchFamily="18" charset="0"/>
                <a:cs typeface="Times New Roman" panose="02020603050405020304" pitchFamily="18" charset="0"/>
              </a:rPr>
              <a:t> ke </a:t>
            </a:r>
            <a:r>
              <a:rPr lang="en-US" sz="1300" dirty="0" err="1">
                <a:solidFill>
                  <a:schemeClr val="tx1"/>
                </a:solidFill>
                <a:latin typeface="Times New Roman" panose="02020603050405020304" pitchFamily="18" charset="0"/>
                <a:cs typeface="Times New Roman" panose="02020603050405020304" pitchFamily="18" charset="0"/>
              </a:rPr>
              <a:t>klien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relevan</a:t>
            </a:r>
            <a:r>
              <a:rPr lang="en-US" sz="1300" dirty="0">
                <a:solidFill>
                  <a:schemeClr val="tx1"/>
                </a:solidFill>
                <a:latin typeface="Times New Roman" panose="02020603050405020304" pitchFamily="18" charset="0"/>
                <a:cs typeface="Times New Roman" panose="02020603050405020304" pitchFamily="18" charset="0"/>
              </a:rPr>
              <a:t>. Model ini </a:t>
            </a:r>
            <a:r>
              <a:rPr lang="en-US" sz="1300" dirty="0" err="1">
                <a:solidFill>
                  <a:schemeClr val="tx1"/>
                </a:solidFill>
                <a:latin typeface="Times New Roman" panose="02020603050405020304" pitchFamily="18" charset="0"/>
                <a:cs typeface="Times New Roman" panose="02020603050405020304" pitchFamily="18" charset="0"/>
              </a:rPr>
              <a:t>memungkinkan</a:t>
            </a:r>
            <a:r>
              <a:rPr lang="en-US" sz="1300" dirty="0">
                <a:solidFill>
                  <a:schemeClr val="tx1"/>
                </a:solidFill>
                <a:latin typeface="Times New Roman" panose="02020603050405020304" pitchFamily="18" charset="0"/>
                <a:cs typeface="Times New Roman" panose="02020603050405020304" pitchFamily="18" charset="0"/>
              </a:rPr>
              <a:t> komunikasi yang </a:t>
            </a:r>
            <a:r>
              <a:rPr lang="en-US" sz="1300" dirty="0" err="1">
                <a:solidFill>
                  <a:schemeClr val="tx1"/>
                </a:solidFill>
                <a:latin typeface="Times New Roman" panose="02020603050405020304" pitchFamily="18" charset="0"/>
                <a:cs typeface="Times New Roman" panose="02020603050405020304" pitchFamily="18" charset="0"/>
              </a:rPr>
              <a:t>efisien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antara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ribuan</a:t>
            </a:r>
            <a:r>
              <a:rPr lang="en-US" sz="1300" dirty="0">
                <a:solidFill>
                  <a:schemeClr val="tx1"/>
                </a:solidFill>
                <a:latin typeface="Times New Roman" panose="02020603050405020304" pitchFamily="18" charset="0"/>
                <a:cs typeface="Times New Roman" panose="02020603050405020304" pitchFamily="18" charset="0"/>
              </a:rPr>
              <a:t> atau </a:t>
            </a:r>
            <a:r>
              <a:rPr lang="en-US" sz="1300" dirty="0" err="1">
                <a:solidFill>
                  <a:schemeClr val="tx1"/>
                </a:solidFill>
                <a:latin typeface="Times New Roman" panose="02020603050405020304" pitchFamily="18" charset="0"/>
                <a:cs typeface="Times New Roman" panose="02020603050405020304" pitchFamily="18" charset="0"/>
              </a:rPr>
              <a:t>bahkan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jutaan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perangkat</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terhubung</a:t>
            </a:r>
            <a:r>
              <a:rPr lang="en-US" sz="1300" dirty="0">
                <a:solidFill>
                  <a:schemeClr val="tx1"/>
                </a:solidFill>
                <a:latin typeface="Times New Roman" panose="02020603050405020304" pitchFamily="18" charset="0"/>
                <a:cs typeface="Times New Roman" panose="02020603050405020304" pitchFamily="18" charset="0"/>
              </a:rPr>
              <a:t> secara </a:t>
            </a:r>
            <a:r>
              <a:rPr lang="en-US" sz="1300" dirty="0" err="1">
                <a:solidFill>
                  <a:schemeClr val="tx1"/>
                </a:solidFill>
                <a:latin typeface="Times New Roman" panose="02020603050405020304" pitchFamily="18" charset="0"/>
                <a:cs typeface="Times New Roman" panose="02020603050405020304" pitchFamily="18" charset="0"/>
              </a:rPr>
              <a:t>bersamaan.Protokol</a:t>
            </a:r>
            <a:r>
              <a:rPr lang="en-US" sz="1300" dirty="0">
                <a:solidFill>
                  <a:schemeClr val="tx1"/>
                </a:solidFill>
                <a:latin typeface="Times New Roman" panose="02020603050405020304" pitchFamily="18" charset="0"/>
                <a:cs typeface="Times New Roman" panose="02020603050405020304" pitchFamily="18" charset="0"/>
              </a:rPr>
              <a:t> ini menggunakan </a:t>
            </a:r>
            <a:r>
              <a:rPr lang="en-US" sz="1300" dirty="0" err="1">
                <a:solidFill>
                  <a:schemeClr val="tx1"/>
                </a:solidFill>
                <a:latin typeface="Times New Roman" panose="02020603050405020304" pitchFamily="18" charset="0"/>
                <a:cs typeface="Times New Roman" panose="02020603050405020304" pitchFamily="18" charset="0"/>
              </a:rPr>
              <a:t>mekanisme</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pesan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kuat</a:t>
            </a:r>
            <a:r>
              <a:rPr lang="en-US" sz="1300" dirty="0">
                <a:solidFill>
                  <a:schemeClr val="tx1"/>
                </a:solidFill>
                <a:latin typeface="Times New Roman" panose="02020603050405020304" pitchFamily="18" charset="0"/>
                <a:cs typeface="Times New Roman" panose="02020603050405020304" pitchFamily="18" charset="0"/>
              </a:rPr>
              <a:t> dan </a:t>
            </a:r>
            <a:r>
              <a:rPr lang="en-US" sz="1300" dirty="0" err="1">
                <a:solidFill>
                  <a:schemeClr val="tx1"/>
                </a:solidFill>
                <a:latin typeface="Times New Roman" panose="02020603050405020304" pitchFamily="18" charset="0"/>
                <a:cs typeface="Times New Roman" panose="02020603050405020304" pitchFamily="18" charset="0"/>
              </a:rPr>
              <a:t>konfirmasi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pengiriman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dapat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diandalkan</a:t>
            </a:r>
            <a:r>
              <a:rPr lang="en-US" sz="1300" dirty="0">
                <a:solidFill>
                  <a:schemeClr val="tx1"/>
                </a:solidFill>
                <a:latin typeface="Times New Roman" panose="02020603050405020304" pitchFamily="18" charset="0"/>
                <a:cs typeface="Times New Roman" panose="02020603050405020304" pitchFamily="18" charset="0"/>
              </a:rPr>
              <a:t> untuk </a:t>
            </a:r>
            <a:r>
              <a:rPr lang="en-US" sz="1300" dirty="0" err="1">
                <a:solidFill>
                  <a:schemeClr val="tx1"/>
                </a:solidFill>
                <a:latin typeface="Times New Roman" panose="02020603050405020304" pitchFamily="18" charset="0"/>
                <a:cs typeface="Times New Roman" panose="02020603050405020304" pitchFamily="18" charset="0"/>
              </a:rPr>
              <a:t>memastikan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pesan</a:t>
            </a:r>
            <a:r>
              <a:rPr lang="en-US" sz="1300" dirty="0">
                <a:solidFill>
                  <a:schemeClr val="tx1"/>
                </a:solidFill>
                <a:latin typeface="Times New Roman" panose="02020603050405020304" pitchFamily="18" charset="0"/>
                <a:cs typeface="Times New Roman" panose="02020603050405020304" pitchFamily="18" charset="0"/>
              </a:rPr>
              <a:t> mencapai </a:t>
            </a:r>
            <a:r>
              <a:rPr lang="en-US" sz="1300" dirty="0" err="1">
                <a:solidFill>
                  <a:schemeClr val="tx1"/>
                </a:solidFill>
                <a:latin typeface="Times New Roman" panose="02020603050405020304" pitchFamily="18" charset="0"/>
                <a:cs typeface="Times New Roman" panose="02020603050405020304" pitchFamily="18" charset="0"/>
              </a:rPr>
              <a:t>tujuannya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dengan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aman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bahkan</a:t>
            </a:r>
            <a:r>
              <a:rPr lang="en-US" sz="1300" dirty="0">
                <a:solidFill>
                  <a:schemeClr val="tx1"/>
                </a:solidFill>
                <a:latin typeface="Times New Roman" panose="02020603050405020304" pitchFamily="18" charset="0"/>
                <a:cs typeface="Times New Roman" panose="02020603050405020304" pitchFamily="18" charset="0"/>
              </a:rPr>
              <a:t> dalam </a:t>
            </a:r>
            <a:r>
              <a:rPr lang="en-US" sz="1300" dirty="0" err="1">
                <a:solidFill>
                  <a:schemeClr val="tx1"/>
                </a:solidFill>
                <a:latin typeface="Times New Roman" panose="02020603050405020304" pitchFamily="18" charset="0"/>
                <a:cs typeface="Times New Roman" panose="02020603050405020304" pitchFamily="18" charset="0"/>
              </a:rPr>
              <a:t>kondisi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jaringan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tidak</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stabil</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Klien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tertarik</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dengan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topik</a:t>
            </a:r>
            <a:r>
              <a:rPr lang="en-US" sz="1300" dirty="0">
                <a:solidFill>
                  <a:schemeClr val="tx1"/>
                </a:solidFill>
                <a:latin typeface="Times New Roman" panose="02020603050405020304" pitchFamily="18" charset="0"/>
                <a:cs typeface="Times New Roman" panose="02020603050405020304" pitchFamily="18" charset="0"/>
              </a:rPr>
              <a:t> tersebut </a:t>
            </a:r>
            <a:r>
              <a:rPr lang="en-US" sz="1300" dirty="0" err="1">
                <a:solidFill>
                  <a:schemeClr val="tx1"/>
                </a:solidFill>
                <a:latin typeface="Times New Roman" panose="02020603050405020304" pitchFamily="18" charset="0"/>
                <a:cs typeface="Times New Roman" panose="02020603050405020304" pitchFamily="18" charset="0"/>
              </a:rPr>
              <a:t>dapat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menerima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pesan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dengan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berlangganan</a:t>
            </a:r>
            <a:r>
              <a:rPr lang="en-US" sz="1300" dirty="0">
                <a:solidFill>
                  <a:schemeClr val="tx1"/>
                </a:solidFill>
                <a:latin typeface="Times New Roman" panose="02020603050405020304" pitchFamily="18" charset="0"/>
                <a:cs typeface="Times New Roman" panose="02020603050405020304" pitchFamily="18" charset="0"/>
              </a:rPr>
              <a:t> ke </a:t>
            </a:r>
            <a:r>
              <a:rPr lang="en-US" sz="1300" dirty="0" err="1">
                <a:solidFill>
                  <a:schemeClr val="tx1"/>
                </a:solidFill>
                <a:latin typeface="Times New Roman" panose="02020603050405020304" pitchFamily="18" charset="0"/>
                <a:cs typeface="Times New Roman" panose="02020603050405020304" pitchFamily="18" charset="0"/>
              </a:rPr>
              <a:t>topik</a:t>
            </a:r>
            <a:r>
              <a:rPr lang="en-US" sz="1300" dirty="0">
                <a:solidFill>
                  <a:schemeClr val="tx1"/>
                </a:solidFill>
                <a:latin typeface="Times New Roman" panose="02020603050405020304" pitchFamily="18" charset="0"/>
                <a:cs typeface="Times New Roman" panose="02020603050405020304" pitchFamily="18" charset="0"/>
              </a:rPr>
              <a:t> yang sama. Model ini </a:t>
            </a:r>
            <a:r>
              <a:rPr lang="en-US" sz="1300" dirty="0" err="1">
                <a:solidFill>
                  <a:schemeClr val="tx1"/>
                </a:solidFill>
                <a:latin typeface="Times New Roman" panose="02020603050405020304" pitchFamily="18" charset="0"/>
                <a:cs typeface="Times New Roman" panose="02020603050405020304" pitchFamily="18" charset="0"/>
              </a:rPr>
              <a:t>memungkinkan</a:t>
            </a:r>
            <a:r>
              <a:rPr lang="en-US" sz="1300" dirty="0">
                <a:solidFill>
                  <a:schemeClr val="tx1"/>
                </a:solidFill>
                <a:latin typeface="Times New Roman" panose="02020603050405020304" pitchFamily="18" charset="0"/>
                <a:cs typeface="Times New Roman" panose="02020603050405020304" pitchFamily="18" charset="0"/>
              </a:rPr>
              <a:t> komunikasi yang </a:t>
            </a:r>
            <a:r>
              <a:rPr lang="en-US" sz="1300" dirty="0" err="1">
                <a:solidFill>
                  <a:schemeClr val="tx1"/>
                </a:solidFill>
                <a:latin typeface="Times New Roman" panose="02020603050405020304" pitchFamily="18" charset="0"/>
                <a:cs typeface="Times New Roman" panose="02020603050405020304" pitchFamily="18" charset="0"/>
              </a:rPr>
              <a:t>terdistribusi</a:t>
            </a:r>
            <a:r>
              <a:rPr lang="en-US" sz="1300" dirty="0">
                <a:solidFill>
                  <a:schemeClr val="tx1"/>
                </a:solidFill>
                <a:latin typeface="Times New Roman" panose="02020603050405020304" pitchFamily="18" charset="0"/>
                <a:cs typeface="Times New Roman" panose="02020603050405020304" pitchFamily="18" charset="0"/>
              </a:rPr>
              <a:t> dan </a:t>
            </a:r>
            <a:r>
              <a:rPr lang="en-US" sz="1300" dirty="0" err="1">
                <a:solidFill>
                  <a:schemeClr val="tx1"/>
                </a:solidFill>
                <a:latin typeface="Times New Roman" panose="02020603050405020304" pitchFamily="18" charset="0"/>
                <a:cs typeface="Times New Roman" panose="02020603050405020304" pitchFamily="18" charset="0"/>
              </a:rPr>
              <a:t>skalabel</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antara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banyak</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perangkat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Dengan</a:t>
            </a:r>
            <a:r>
              <a:rPr lang="en-US" sz="1300" dirty="0">
                <a:solidFill>
                  <a:schemeClr val="tx1"/>
                </a:solidFill>
                <a:latin typeface="Times New Roman" panose="02020603050405020304" pitchFamily="18" charset="0"/>
                <a:cs typeface="Times New Roman" panose="02020603050405020304" pitchFamily="18" charset="0"/>
              </a:rPr>
              <a:t> QoS yang sesuai, </a:t>
            </a:r>
            <a:r>
              <a:rPr lang="en-US" sz="1300" dirty="0" err="1">
                <a:solidFill>
                  <a:schemeClr val="tx1"/>
                </a:solidFill>
                <a:latin typeface="Times New Roman" panose="02020603050405020304" pitchFamily="18" charset="0"/>
                <a:cs typeface="Times New Roman" panose="02020603050405020304" pitchFamily="18" charset="0"/>
              </a:rPr>
              <a:t>pengguna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dapat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memastikan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bahwa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pesan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dikirimkan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tepat</a:t>
            </a:r>
            <a:r>
              <a:rPr lang="en-US" sz="1300" dirty="0">
                <a:solidFill>
                  <a:schemeClr val="tx1"/>
                </a:solidFill>
                <a:latin typeface="Times New Roman" panose="02020603050405020304" pitchFamily="18" charset="0"/>
                <a:cs typeface="Times New Roman" panose="02020603050405020304" pitchFamily="18" charset="0"/>
              </a:rPr>
              <a:t> waktu dan </a:t>
            </a:r>
            <a:r>
              <a:rPr lang="en-US" sz="1300" dirty="0" err="1">
                <a:solidFill>
                  <a:schemeClr val="tx1"/>
                </a:solidFill>
                <a:latin typeface="Times New Roman" panose="02020603050405020304" pitchFamily="18" charset="0"/>
                <a:cs typeface="Times New Roman" panose="02020603050405020304" pitchFamily="18" charset="0"/>
              </a:rPr>
              <a:t>dengan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tingkat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keandalan</a:t>
            </a:r>
            <a:r>
              <a:rPr lang="en-US" sz="1300" dirty="0">
                <a:solidFill>
                  <a:schemeClr val="tx1"/>
                </a:solidFill>
                <a:latin typeface="Times New Roman" panose="02020603050405020304" pitchFamily="18" charset="0"/>
                <a:cs typeface="Times New Roman" panose="02020603050405020304" pitchFamily="18" charset="0"/>
              </a:rPr>
              <a:t> yang </a:t>
            </a:r>
            <a:r>
              <a:rPr lang="en-US" sz="1300" dirty="0" err="1">
                <a:solidFill>
                  <a:schemeClr val="tx1"/>
                </a:solidFill>
                <a:latin typeface="Times New Roman" panose="02020603050405020304" pitchFamily="18" charset="0"/>
                <a:cs typeface="Times New Roman" panose="02020603050405020304" pitchFamily="18" charset="0"/>
              </a:rPr>
              <a:t>dibutuhkan</a:t>
            </a:r>
            <a:r>
              <a:rPr lang="en-US" sz="1300" dirty="0">
                <a:solidFill>
                  <a:schemeClr val="tx1"/>
                </a:solidFill>
                <a:latin typeface="Times New Roman" panose="02020603050405020304" pitchFamily="18" charset="0"/>
                <a:cs typeface="Times New Roman" panose="02020603050405020304" pitchFamily="18" charset="0"/>
              </a:rPr>
              <a:t> API yang </a:t>
            </a:r>
            <a:r>
              <a:rPr lang="en-US" sz="1300" dirty="0" err="1">
                <a:solidFill>
                  <a:schemeClr val="tx1"/>
                </a:solidFill>
                <a:latin typeface="Times New Roman" panose="02020603050405020304" pitchFamily="18" charset="0"/>
                <a:cs typeface="Times New Roman" panose="02020603050405020304" pitchFamily="18" charset="0"/>
              </a:rPr>
              <a:t>tersedia</a:t>
            </a:r>
            <a:r>
              <a:rPr lang="en-US" sz="1300" dirty="0">
                <a:solidFill>
                  <a:schemeClr val="tx1"/>
                </a:solidFill>
                <a:latin typeface="Times New Roman" panose="02020603050405020304" pitchFamily="18" charset="0"/>
                <a:cs typeface="Times New Roman" panose="02020603050405020304" pitchFamily="18" charset="0"/>
              </a:rPr>
              <a:t> dalam berbagai </a:t>
            </a:r>
            <a:r>
              <a:rPr lang="en-US" sz="1300" dirty="0" err="1">
                <a:solidFill>
                  <a:schemeClr val="tx1"/>
                </a:solidFill>
                <a:latin typeface="Times New Roman" panose="02020603050405020304" pitchFamily="18" charset="0"/>
                <a:cs typeface="Times New Roman" panose="02020603050405020304" pitchFamily="18" charset="0"/>
              </a:rPr>
              <a:t>bahasa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pemrograman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membuatnya</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dapat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diimplementasikan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dengan</a:t>
            </a:r>
            <a:r>
              <a:rPr lang="en-US" sz="1300" dirty="0">
                <a:solidFill>
                  <a:schemeClr val="tx1"/>
                </a:solidFill>
                <a:latin typeface="Times New Roman" panose="02020603050405020304" pitchFamily="18" charset="0"/>
                <a:cs typeface="Times New Roman" panose="02020603050405020304" pitchFamily="18" charset="0"/>
              </a:rPr>
              <a:t> mudah dalam berbagai </a:t>
            </a:r>
            <a:r>
              <a:rPr lang="en-US" sz="1300" dirty="0" err="1">
                <a:solidFill>
                  <a:schemeClr val="tx1"/>
                </a:solidFill>
                <a:latin typeface="Times New Roman" panose="02020603050405020304" pitchFamily="18" charset="0"/>
                <a:cs typeface="Times New Roman" panose="02020603050405020304" pitchFamily="18" charset="0"/>
              </a:rPr>
              <a:t>lingkungan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pengembangan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Kombinasi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dari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kelebihan-kelebihan</a:t>
            </a:r>
            <a:r>
              <a:rPr lang="en-US" sz="1300" dirty="0">
                <a:solidFill>
                  <a:schemeClr val="tx1"/>
                </a:solidFill>
                <a:latin typeface="Times New Roman" panose="02020603050405020304" pitchFamily="18" charset="0"/>
                <a:cs typeface="Times New Roman" panose="02020603050405020304" pitchFamily="18" charset="0"/>
              </a:rPr>
              <a:t> ini </a:t>
            </a:r>
            <a:r>
              <a:rPr lang="en-US" sz="1300" dirty="0" err="1">
                <a:solidFill>
                  <a:schemeClr val="tx1"/>
                </a:solidFill>
                <a:latin typeface="Times New Roman" panose="02020603050405020304" pitchFamily="18" charset="0"/>
                <a:cs typeface="Times New Roman" panose="02020603050405020304" pitchFamily="18" charset="0"/>
              </a:rPr>
              <a:t>menjadikan</a:t>
            </a:r>
            <a:r>
              <a:rPr lang="en-US" sz="1300" dirty="0">
                <a:solidFill>
                  <a:schemeClr val="tx1"/>
                </a:solidFill>
                <a:latin typeface="Times New Roman" panose="02020603050405020304" pitchFamily="18" charset="0"/>
                <a:cs typeface="Times New Roman" panose="02020603050405020304" pitchFamily="18" charset="0"/>
              </a:rPr>
              <a:t> MQTT pilihan yang </a:t>
            </a:r>
            <a:r>
              <a:rPr lang="en-US" sz="1300" dirty="0" err="1">
                <a:solidFill>
                  <a:schemeClr val="tx1"/>
                </a:solidFill>
                <a:latin typeface="Times New Roman" panose="02020603050405020304" pitchFamily="18" charset="0"/>
                <a:cs typeface="Times New Roman" panose="02020603050405020304" pitchFamily="18" charset="0"/>
              </a:rPr>
              <a:t>populer</a:t>
            </a:r>
            <a:r>
              <a:rPr lang="en-US" sz="1300" dirty="0">
                <a:solidFill>
                  <a:schemeClr val="tx1"/>
                </a:solidFill>
                <a:latin typeface="Times New Roman" panose="02020603050405020304" pitchFamily="18" charset="0"/>
                <a:cs typeface="Times New Roman" panose="02020603050405020304" pitchFamily="18" charset="0"/>
              </a:rPr>
              <a:t> untuk komunikasi dalam aplikasi IoT, sensor </a:t>
            </a:r>
            <a:r>
              <a:rPr lang="en-US" sz="1300" dirty="0" err="1">
                <a:solidFill>
                  <a:schemeClr val="tx1"/>
                </a:solidFill>
                <a:latin typeface="Times New Roman" panose="02020603050405020304" pitchFamily="18" charset="0"/>
                <a:cs typeface="Times New Roman" panose="02020603050405020304" pitchFamily="18" charset="0"/>
              </a:rPr>
              <a:t>jaringan</a:t>
            </a:r>
            <a:r>
              <a:rPr lang="en-US" sz="1300" dirty="0">
                <a:solidFill>
                  <a:schemeClr val="tx1"/>
                </a:solidFill>
                <a:latin typeface="Times New Roman" panose="02020603050405020304" pitchFamily="18" charset="0"/>
                <a:cs typeface="Times New Roman" panose="02020603050405020304" pitchFamily="18" charset="0"/>
              </a:rPr>
              <a:t>, dan </a:t>
            </a:r>
            <a:r>
              <a:rPr lang="en-US" sz="1300" dirty="0" err="1">
                <a:solidFill>
                  <a:schemeClr val="tx1"/>
                </a:solidFill>
                <a:latin typeface="Times New Roman" panose="02020603050405020304" pitchFamily="18" charset="0"/>
                <a:cs typeface="Times New Roman" panose="02020603050405020304" pitchFamily="18" charset="0"/>
              </a:rPr>
              <a:t>sistem</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terdistribusi</a:t>
            </a:r>
            <a:r>
              <a:rPr lang="en-US" sz="1300" dirty="0">
                <a:solidFill>
                  <a:schemeClr val="tx1"/>
                </a:solidFill>
                <a:latin typeface="Times New Roman" panose="02020603050405020304" pitchFamily="18" charset="0"/>
                <a:cs typeface="Times New Roman" panose="02020603050405020304" pitchFamily="18" charset="0"/>
              </a:rPr>
              <a:t> di mana </a:t>
            </a:r>
            <a:r>
              <a:rPr lang="en-US" sz="1300" dirty="0" err="1">
                <a:solidFill>
                  <a:schemeClr val="tx1"/>
                </a:solidFill>
                <a:latin typeface="Times New Roman" panose="02020603050405020304" pitchFamily="18" charset="0"/>
                <a:cs typeface="Times New Roman" panose="02020603050405020304" pitchFamily="18" charset="0"/>
              </a:rPr>
              <a:t>keterbatasan</a:t>
            </a:r>
            <a:r>
              <a:rPr lang="en-US" sz="1300" dirty="0">
                <a:solidFill>
                  <a:schemeClr val="tx1"/>
                </a:solidFill>
                <a:latin typeface="Times New Roman" panose="02020603050405020304" pitchFamily="18" charset="0"/>
                <a:cs typeface="Times New Roman" panose="02020603050405020304" pitchFamily="18" charset="0"/>
              </a:rPr>
              <a:t> daya, bandwidth, dan ukuran </a:t>
            </a:r>
            <a:r>
              <a:rPr lang="en-US" sz="1300" dirty="0" err="1">
                <a:solidFill>
                  <a:schemeClr val="tx1"/>
                </a:solidFill>
                <a:latin typeface="Times New Roman" panose="02020603050405020304" pitchFamily="18" charset="0"/>
                <a:cs typeface="Times New Roman" panose="02020603050405020304" pitchFamily="18" charset="0"/>
              </a:rPr>
              <a:t>perangkat</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menjadi</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pertimbangan</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err="1">
                <a:solidFill>
                  <a:schemeClr val="tx1"/>
                </a:solidFill>
                <a:latin typeface="Times New Roman" panose="02020603050405020304" pitchFamily="18" charset="0"/>
                <a:cs typeface="Times New Roman" panose="02020603050405020304" pitchFamily="18" charset="0"/>
              </a:rPr>
              <a:t>utama</a:t>
            </a:r>
            <a:r>
              <a:rPr lang="en-US" sz="1300" dirty="0">
                <a:solidFill>
                  <a:schemeClr val="tx1"/>
                </a:solidFill>
                <a:latin typeface="Times New Roman" panose="02020603050405020304" pitchFamily="18" charset="0"/>
                <a:cs typeface="Times New Roman" panose="02020603050405020304" pitchFamily="18" charset="0"/>
              </a:rPr>
              <a:t>.</a:t>
            </a:r>
          </a:p>
          <a:p>
            <a:pPr marL="0" lvl="0" indent="0" algn="l" rtl="0">
              <a:lnSpc>
                <a:spcPct val="100000"/>
              </a:lnSpc>
              <a:spcBef>
                <a:spcPts val="750"/>
              </a:spcBef>
              <a:spcAft>
                <a:spcPts val="0"/>
              </a:spcAft>
              <a:buSzPts val="1700"/>
              <a:buNone/>
            </a:pPr>
            <a:endParaRPr sz="1200" dirty="0">
              <a:solidFill>
                <a:schemeClr val="tx1"/>
              </a:solidFill>
            </a:endParaRPr>
          </a:p>
        </p:txBody>
      </p:sp>
    </p:spTree>
    <p:extLst>
      <p:ext uri="{BB962C8B-B14F-4D97-AF65-F5344CB8AC3E}">
        <p14:creationId xmlns:p14="http://schemas.microsoft.com/office/powerpoint/2010/main" val="378676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462e1f192e_0_1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dirty="0" err="1"/>
              <a:t>Pemilihan</a:t>
            </a:r>
            <a:r>
              <a:rPr lang="en-US" dirty="0"/>
              <a:t> platform software dan hardware		</a:t>
            </a:r>
            <a:endParaRPr dirty="0"/>
          </a:p>
        </p:txBody>
      </p:sp>
      <p:sp>
        <p:nvSpPr>
          <p:cNvPr id="147" name="Google Shape;147;g2462e1f192e_0_10"/>
          <p:cNvSpPr txBox="1">
            <a:spLocks noGrp="1"/>
          </p:cNvSpPr>
          <p:nvPr>
            <p:ph type="subTitle" idx="1"/>
          </p:nvPr>
        </p:nvSpPr>
        <p:spPr>
          <a:xfrm>
            <a:off x="311700" y="776377"/>
            <a:ext cx="8520600" cy="3791129"/>
          </a:xfrm>
          <a:prstGeom prst="rect">
            <a:avLst/>
          </a:prstGeom>
          <a:noFill/>
          <a:ln>
            <a:noFill/>
          </a:ln>
        </p:spPr>
        <p:txBody>
          <a:bodyPr spcFirstLastPara="1" wrap="square" lIns="91425" tIns="45700" rIns="91425" bIns="45700" anchor="t" anchorCtr="0">
            <a:noAutofit/>
          </a:bodyPr>
          <a:lstStyle/>
          <a:p>
            <a:pPr marL="120650"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1. </a:t>
            </a:r>
            <a:r>
              <a:rPr lang="en-US" sz="1600" dirty="0" err="1">
                <a:solidFill>
                  <a:schemeClr val="tx1"/>
                </a:solidFill>
                <a:latin typeface="Times New Roman" panose="02020603050405020304" pitchFamily="18" charset="0"/>
                <a:cs typeface="Times New Roman" panose="02020603050405020304" pitchFamily="18" charset="0"/>
              </a:rPr>
              <a:t>Untuk</a:t>
            </a:r>
            <a:r>
              <a:rPr lang="en-US" sz="1600" dirty="0">
                <a:solidFill>
                  <a:schemeClr val="tx1"/>
                </a:solidFill>
                <a:latin typeface="Times New Roman" panose="02020603050405020304" pitchFamily="18" charset="0"/>
                <a:cs typeface="Times New Roman" panose="02020603050405020304" pitchFamily="18" charset="0"/>
              </a:rPr>
              <a:t> web </a:t>
            </a:r>
            <a:r>
              <a:rPr lang="en-US" sz="1600" dirty="0" err="1">
                <a:solidFill>
                  <a:schemeClr val="tx1"/>
                </a:solidFill>
                <a:latin typeface="Times New Roman" panose="02020603050405020304" pitchFamily="18" charset="0"/>
                <a:cs typeface="Times New Roman" panose="02020603050405020304" pitchFamily="18" charset="0"/>
              </a:rPr>
              <a:t>menggunakan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thingsboard</a:t>
            </a:r>
            <a:endParaRPr lang="en-US" sz="1600" dirty="0">
              <a:solidFill>
                <a:schemeClr val="tx1"/>
              </a:solidFill>
              <a:latin typeface="Times New Roman" panose="02020603050405020304" pitchFamily="18" charset="0"/>
              <a:cs typeface="Times New Roman" panose="02020603050405020304" pitchFamily="18" charset="0"/>
            </a:endParaRPr>
          </a:p>
          <a:p>
            <a:pPr lvl="0" indent="0" algn="just" rtl="0">
              <a:lnSpc>
                <a:spcPct val="100000"/>
              </a:lnSpc>
              <a:spcBef>
                <a:spcPts val="750"/>
              </a:spcBef>
              <a:spcAft>
                <a:spcPts val="0"/>
              </a:spcAft>
              <a:buSzPts val="1700"/>
            </a:pPr>
            <a:r>
              <a:rPr lang="id-ID" sz="1600" dirty="0" err="1">
                <a:solidFill>
                  <a:schemeClr val="tx1"/>
                </a:solidFill>
                <a:latin typeface="Times New Roman" panose="02020603050405020304" pitchFamily="18" charset="0"/>
                <a:cs typeface="Times New Roman" panose="02020603050405020304" pitchFamily="18" charset="0"/>
              </a:rPr>
              <a:t>ThingsBoard</a:t>
            </a:r>
            <a:r>
              <a:rPr lang="id-ID" sz="1600" dirty="0">
                <a:solidFill>
                  <a:schemeClr val="tx1"/>
                </a:solidFill>
                <a:latin typeface="Times New Roman" panose="02020603050405020304" pitchFamily="18" charset="0"/>
                <a:cs typeface="Times New Roman" panose="02020603050405020304" pitchFamily="18" charset="0"/>
              </a:rPr>
              <a:t> sering dipilih dalam proyek </a:t>
            </a:r>
            <a:r>
              <a:rPr lang="id-ID" sz="1600" dirty="0" err="1">
                <a:solidFill>
                  <a:schemeClr val="tx1"/>
                </a:solidFill>
                <a:latin typeface="Times New Roman" panose="02020603050405020304" pitchFamily="18" charset="0"/>
                <a:cs typeface="Times New Roman" panose="02020603050405020304" pitchFamily="18" charset="0"/>
              </a:rPr>
              <a:t>IoT</a:t>
            </a:r>
            <a:r>
              <a:rPr lang="id-ID" sz="1600" dirty="0">
                <a:solidFill>
                  <a:schemeClr val="tx1"/>
                </a:solidFill>
                <a:latin typeface="Times New Roman" panose="02020603050405020304" pitchFamily="18" charset="0"/>
                <a:cs typeface="Times New Roman" panose="02020603050405020304" pitchFamily="18" charset="0"/>
              </a:rPr>
              <a:t> karena fungsionalitas yang kuat, </a:t>
            </a:r>
            <a:r>
              <a:rPr lang="id-ID" sz="1600" dirty="0" err="1">
                <a:solidFill>
                  <a:schemeClr val="tx1"/>
                </a:solidFill>
                <a:latin typeface="Times New Roman" panose="02020603050405020304" pitchFamily="18" charset="0"/>
                <a:cs typeface="Times New Roman" panose="02020603050405020304" pitchFamily="18" charset="0"/>
              </a:rPr>
              <a:t>skalabilitas</a:t>
            </a:r>
            <a:r>
              <a:rPr lang="id-ID" sz="1600" dirty="0">
                <a:solidFill>
                  <a:schemeClr val="tx1"/>
                </a:solidFill>
                <a:latin typeface="Times New Roman" panose="02020603050405020304" pitchFamily="18" charset="0"/>
                <a:cs typeface="Times New Roman" panose="02020603050405020304" pitchFamily="18" charset="0"/>
              </a:rPr>
              <a:t> dan ketersediaan yang tinggi, </a:t>
            </a:r>
            <a:r>
              <a:rPr lang="id-ID" sz="1600" dirty="0" err="1">
                <a:solidFill>
                  <a:schemeClr val="tx1"/>
                </a:solidFill>
                <a:latin typeface="Times New Roman" panose="02020603050405020304" pitchFamily="18" charset="0"/>
                <a:cs typeface="Times New Roman" panose="02020603050405020304" pitchFamily="18" charset="0"/>
              </a:rPr>
              <a:t>kustomisasi</a:t>
            </a:r>
            <a:r>
              <a:rPr lang="id-ID" sz="1600" dirty="0">
                <a:solidFill>
                  <a:schemeClr val="tx1"/>
                </a:solidFill>
                <a:latin typeface="Times New Roman" panose="02020603050405020304" pitchFamily="18" charset="0"/>
                <a:cs typeface="Times New Roman" panose="02020603050405020304" pitchFamily="18" charset="0"/>
              </a:rPr>
              <a:t> dan </a:t>
            </a:r>
            <a:r>
              <a:rPr lang="id-ID" sz="1600" dirty="0" err="1">
                <a:solidFill>
                  <a:schemeClr val="tx1"/>
                </a:solidFill>
                <a:latin typeface="Times New Roman" panose="02020603050405020304" pitchFamily="18" charset="0"/>
                <a:cs typeface="Times New Roman" panose="02020603050405020304" pitchFamily="18" charset="0"/>
              </a:rPr>
              <a:t>ekstensibilitas</a:t>
            </a:r>
            <a:r>
              <a:rPr lang="id-ID" sz="1600" dirty="0">
                <a:solidFill>
                  <a:schemeClr val="tx1"/>
                </a:solidFill>
                <a:latin typeface="Times New Roman" panose="02020603050405020304" pitchFamily="18" charset="0"/>
                <a:cs typeface="Times New Roman" panose="02020603050405020304" pitchFamily="18" charset="0"/>
              </a:rPr>
              <a:t> yang baik, antarmuka pengguna yang ramah pengembang, serta dukungan dari komunitas pengguna yang aktif. Keputusan untuk menggunakan </a:t>
            </a:r>
            <a:r>
              <a:rPr lang="id-ID" sz="1600" dirty="0" err="1">
                <a:solidFill>
                  <a:schemeClr val="tx1"/>
                </a:solidFill>
                <a:latin typeface="Times New Roman" panose="02020603050405020304" pitchFamily="18" charset="0"/>
                <a:cs typeface="Times New Roman" panose="02020603050405020304" pitchFamily="18" charset="0"/>
              </a:rPr>
              <a:t>ThingsBoard</a:t>
            </a:r>
            <a:r>
              <a:rPr lang="id-ID" sz="1600" dirty="0">
                <a:solidFill>
                  <a:schemeClr val="tx1"/>
                </a:solidFill>
                <a:latin typeface="Times New Roman" panose="02020603050405020304" pitchFamily="18" charset="0"/>
                <a:cs typeface="Times New Roman" panose="02020603050405020304" pitchFamily="18" charset="0"/>
              </a:rPr>
              <a:t> didasarkan pada kebutuhan proyek, skala yang diharapkan, integrasi dengan perangkat keras dan perangkat lunak yang ada, serta kemampuan pengembangan dan dukungan yang tersedia.</a:t>
            </a:r>
            <a:endParaRPr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462e1f192e_0_1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Pemilihan platform software dan hardware		</a:t>
            </a:r>
            <a:endParaRPr/>
          </a:p>
        </p:txBody>
      </p:sp>
      <p:sp>
        <p:nvSpPr>
          <p:cNvPr id="147" name="Google Shape;147;g2462e1f192e_0_10"/>
          <p:cNvSpPr txBox="1">
            <a:spLocks noGrp="1"/>
          </p:cNvSpPr>
          <p:nvPr>
            <p:ph type="subTitle" idx="1"/>
          </p:nvPr>
        </p:nvSpPr>
        <p:spPr>
          <a:xfrm>
            <a:off x="311700" y="603849"/>
            <a:ext cx="8520600" cy="396365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750"/>
              </a:spcBef>
              <a:spcAft>
                <a:spcPts val="0"/>
              </a:spcAft>
              <a:buSzPts val="1700"/>
            </a:pPr>
            <a:r>
              <a:rPr lang="en-US" sz="1500" dirty="0">
                <a:solidFill>
                  <a:schemeClr val="tx1"/>
                </a:solidFill>
                <a:latin typeface="Times New Roman" panose="02020603050405020304" pitchFamily="18" charset="0"/>
                <a:cs typeface="Times New Roman" panose="02020603050405020304" pitchFamily="18" charset="0"/>
              </a:rPr>
              <a:t>2. Mobile </a:t>
            </a:r>
            <a:r>
              <a:rPr lang="en-US" sz="1500" dirty="0" err="1">
                <a:solidFill>
                  <a:schemeClr val="tx1"/>
                </a:solidFill>
                <a:latin typeface="Times New Roman" panose="02020603050405020304" pitchFamily="18" charset="0"/>
                <a:cs typeface="Times New Roman" panose="02020603050405020304" pitchFamily="18" charset="0"/>
              </a:rPr>
              <a:t>menggunakan</a:t>
            </a:r>
            <a:r>
              <a:rPr lang="en-US" sz="1500" dirty="0">
                <a:solidFill>
                  <a:schemeClr val="tx1"/>
                </a:solidFill>
                <a:latin typeface="Times New Roman" panose="02020603050405020304" pitchFamily="18" charset="0"/>
                <a:cs typeface="Times New Roman" panose="02020603050405020304" pitchFamily="18" charset="0"/>
              </a:rPr>
              <a:t> Blynk </a:t>
            </a:r>
          </a:p>
          <a:p>
            <a:pPr marL="457200" lvl="1" indent="0" algn="just">
              <a:lnSpc>
                <a:spcPct val="100000"/>
              </a:lnSpc>
              <a:spcBef>
                <a:spcPts val="0"/>
              </a:spcBef>
              <a:buSzPts val="1700"/>
            </a:pPr>
            <a:r>
              <a:rPr lang="en-US" sz="1500" dirty="0">
                <a:solidFill>
                  <a:schemeClr val="tx1"/>
                </a:solidFill>
                <a:latin typeface="Times New Roman" panose="02020603050405020304" pitchFamily="18" charset="0"/>
                <a:cs typeface="Times New Roman" panose="02020603050405020304" pitchFamily="18" charset="0"/>
              </a:rPr>
              <a:t>Blynk adalah platform </a:t>
            </a:r>
            <a:r>
              <a:rPr lang="en-US" sz="1500" dirty="0" err="1">
                <a:solidFill>
                  <a:schemeClr val="tx1"/>
                </a:solidFill>
                <a:latin typeface="Times New Roman" panose="02020603050405020304" pitchFamily="18" charset="0"/>
                <a:cs typeface="Times New Roman" panose="02020603050405020304" pitchFamily="18" charset="0"/>
              </a:rPr>
              <a:t>pengembangan</a:t>
            </a:r>
            <a:r>
              <a:rPr lang="en-US" sz="1500" dirty="0">
                <a:solidFill>
                  <a:schemeClr val="tx1"/>
                </a:solidFill>
                <a:latin typeface="Times New Roman" panose="02020603050405020304" pitchFamily="18" charset="0"/>
                <a:cs typeface="Times New Roman" panose="02020603050405020304" pitchFamily="18" charset="0"/>
              </a:rPr>
              <a:t> aplikasi IoT yang </a:t>
            </a:r>
            <a:r>
              <a:rPr lang="en-US" sz="1500" dirty="0" err="1">
                <a:solidFill>
                  <a:schemeClr val="tx1"/>
                </a:solidFill>
                <a:latin typeface="Times New Roman" panose="02020603050405020304" pitchFamily="18" charset="0"/>
                <a:cs typeface="Times New Roman" panose="02020603050405020304" pitchFamily="18" charset="0"/>
              </a:rPr>
              <a:t>populer</a:t>
            </a:r>
            <a:r>
              <a:rPr lang="en-US" sz="1500" dirty="0">
                <a:solidFill>
                  <a:schemeClr val="tx1"/>
                </a:solidFill>
                <a:latin typeface="Times New Roman" panose="02020603050405020304" pitchFamily="18" charset="0"/>
                <a:cs typeface="Times New Roman" panose="02020603050405020304" pitchFamily="18" charset="0"/>
              </a:rPr>
              <a:t> yang </a:t>
            </a:r>
            <a:r>
              <a:rPr lang="en-US" sz="1500" dirty="0" err="1">
                <a:solidFill>
                  <a:schemeClr val="tx1"/>
                </a:solidFill>
                <a:latin typeface="Times New Roman" panose="02020603050405020304" pitchFamily="18" charset="0"/>
                <a:cs typeface="Times New Roman" panose="02020603050405020304" pitchFamily="18" charset="0"/>
              </a:rPr>
              <a:t>menyediakan</a:t>
            </a:r>
            <a:r>
              <a:rPr lang="en-US" sz="1500" dirty="0">
                <a:solidFill>
                  <a:schemeClr val="tx1"/>
                </a:solidFill>
                <a:latin typeface="Times New Roman" panose="02020603050405020304" pitchFamily="18" charset="0"/>
                <a:cs typeface="Times New Roman" panose="02020603050405020304" pitchFamily="18" charset="0"/>
              </a:rPr>
              <a:t> berbagai </a:t>
            </a:r>
            <a:r>
              <a:rPr lang="en-US" sz="1500" dirty="0" err="1">
                <a:solidFill>
                  <a:schemeClr val="tx1"/>
                </a:solidFill>
                <a:latin typeface="Times New Roman" panose="02020603050405020304" pitchFamily="18" charset="0"/>
                <a:cs typeface="Times New Roman" panose="02020603050405020304" pitchFamily="18" charset="0"/>
              </a:rPr>
              <a:t>alat</a:t>
            </a:r>
            <a:r>
              <a:rPr lang="en-US" sz="1500" dirty="0">
                <a:solidFill>
                  <a:schemeClr val="tx1"/>
                </a:solidFill>
                <a:latin typeface="Times New Roman" panose="02020603050405020304" pitchFamily="18" charset="0"/>
                <a:cs typeface="Times New Roman" panose="02020603050405020304" pitchFamily="18" charset="0"/>
              </a:rPr>
              <a:t> dan </a:t>
            </a:r>
            <a:r>
              <a:rPr lang="en-US" sz="1500" dirty="0" err="1">
                <a:solidFill>
                  <a:schemeClr val="tx1"/>
                </a:solidFill>
                <a:latin typeface="Times New Roman" panose="02020603050405020304" pitchFamily="18" charset="0"/>
                <a:cs typeface="Times New Roman" panose="02020603050405020304" pitchFamily="18" charset="0"/>
              </a:rPr>
              <a:t>fitur</a:t>
            </a:r>
            <a:r>
              <a:rPr lang="en-US" sz="1500" dirty="0">
                <a:solidFill>
                  <a:schemeClr val="tx1"/>
                </a:solidFill>
                <a:latin typeface="Times New Roman" panose="02020603050405020304" pitchFamily="18" charset="0"/>
                <a:cs typeface="Times New Roman" panose="02020603050405020304" pitchFamily="18" charset="0"/>
              </a:rPr>
              <a:t> untuk </a:t>
            </a:r>
            <a:r>
              <a:rPr lang="en-US" sz="1500" dirty="0" err="1">
                <a:solidFill>
                  <a:schemeClr val="tx1"/>
                </a:solidFill>
                <a:latin typeface="Times New Roman" panose="02020603050405020304" pitchFamily="18" charset="0"/>
                <a:cs typeface="Times New Roman" panose="02020603050405020304" pitchFamily="18" charset="0"/>
              </a:rPr>
              <a:t>membangun</a:t>
            </a:r>
            <a:r>
              <a:rPr lang="en-US" sz="1500" dirty="0">
                <a:solidFill>
                  <a:schemeClr val="tx1"/>
                </a:solidFill>
                <a:latin typeface="Times New Roman" panose="02020603050405020304" pitchFamily="18" charset="0"/>
                <a:cs typeface="Times New Roman" panose="02020603050405020304" pitchFamily="18" charset="0"/>
              </a:rPr>
              <a:t> dan </a:t>
            </a:r>
            <a:r>
              <a:rPr lang="en-US" sz="1500" dirty="0" err="1">
                <a:solidFill>
                  <a:schemeClr val="tx1"/>
                </a:solidFill>
                <a:latin typeface="Times New Roman" panose="02020603050405020304" pitchFamily="18" charset="0"/>
                <a:cs typeface="Times New Roman" panose="02020603050405020304" pitchFamily="18" charset="0"/>
              </a:rPr>
              <a:t>mengelola</a:t>
            </a:r>
            <a:r>
              <a:rPr lang="en-US" sz="1500" dirty="0">
                <a:solidFill>
                  <a:schemeClr val="tx1"/>
                </a:solidFill>
                <a:latin typeface="Times New Roman" panose="02020603050405020304" pitchFamily="18" charset="0"/>
                <a:cs typeface="Times New Roman" panose="02020603050405020304" pitchFamily="18" charset="0"/>
              </a:rPr>
              <a:t> aplikasi IoT. </a:t>
            </a:r>
            <a:r>
              <a:rPr lang="en-US" sz="1500" dirty="0" err="1">
                <a:solidFill>
                  <a:schemeClr val="tx1"/>
                </a:solidFill>
                <a:latin typeface="Times New Roman" panose="02020603050405020304" pitchFamily="18" charset="0"/>
                <a:cs typeface="Times New Roman" panose="02020603050405020304" pitchFamily="18" charset="0"/>
              </a:rPr>
              <a:t>Alasan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mengapa</a:t>
            </a:r>
            <a:r>
              <a:rPr lang="en-US" sz="1500" dirty="0">
                <a:solidFill>
                  <a:schemeClr val="tx1"/>
                </a:solidFill>
                <a:latin typeface="Times New Roman" panose="02020603050405020304" pitchFamily="18" charset="0"/>
                <a:cs typeface="Times New Roman" panose="02020603050405020304" pitchFamily="18" charset="0"/>
              </a:rPr>
              <a:t> Blynk </a:t>
            </a:r>
            <a:r>
              <a:rPr lang="en-US" sz="1500" dirty="0" err="1">
                <a:solidFill>
                  <a:schemeClr val="tx1"/>
                </a:solidFill>
                <a:latin typeface="Times New Roman" panose="02020603050405020304" pitchFamily="18" charset="0"/>
                <a:cs typeface="Times New Roman" panose="02020603050405020304" pitchFamily="18" charset="0"/>
              </a:rPr>
              <a:t>dipilih</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yaitu</a:t>
            </a:r>
            <a:r>
              <a:rPr lang="en-US" sz="1500" dirty="0">
                <a:solidFill>
                  <a:schemeClr val="tx1"/>
                </a:solidFill>
                <a:latin typeface="Times New Roman" panose="02020603050405020304" pitchFamily="18" charset="0"/>
                <a:cs typeface="Times New Roman" panose="02020603050405020304" pitchFamily="18" charset="0"/>
              </a:rPr>
              <a:t>:</a:t>
            </a:r>
          </a:p>
          <a:p>
            <a:pPr marL="863600" lvl="1" indent="-285750" algn="just">
              <a:lnSpc>
                <a:spcPct val="100000"/>
              </a:lnSpc>
              <a:spcBef>
                <a:spcPts val="0"/>
              </a:spcBef>
              <a:buSzPts val="1700"/>
              <a:buFont typeface="Arial" panose="020B0604020202020204" pitchFamily="34" charset="0"/>
              <a:buChar char="•"/>
            </a:pPr>
            <a:r>
              <a:rPr lang="en-US" sz="1500" dirty="0" err="1">
                <a:solidFill>
                  <a:schemeClr val="tx1"/>
                </a:solidFill>
                <a:latin typeface="Times New Roman" panose="02020603050405020304" pitchFamily="18" charset="0"/>
                <a:cs typeface="Times New Roman" panose="02020603050405020304" pitchFamily="18" charset="0"/>
              </a:rPr>
              <a:t>Pengguna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dapat</a:t>
            </a:r>
            <a:r>
              <a:rPr lang="en-US" sz="1500" dirty="0">
                <a:solidFill>
                  <a:schemeClr val="tx1"/>
                </a:solidFill>
                <a:latin typeface="Times New Roman" panose="02020603050405020304" pitchFamily="18" charset="0"/>
                <a:cs typeface="Times New Roman" panose="02020603050405020304" pitchFamily="18" charset="0"/>
              </a:rPr>
              <a:t> membuat </a:t>
            </a:r>
            <a:r>
              <a:rPr lang="en-US" sz="1500" dirty="0" err="1">
                <a:solidFill>
                  <a:schemeClr val="tx1"/>
                </a:solidFill>
                <a:latin typeface="Times New Roman" panose="02020603050405020304" pitchFamily="18" charset="0"/>
                <a:cs typeface="Times New Roman" panose="02020603050405020304" pitchFamily="18" charset="0"/>
              </a:rPr>
              <a:t>tampilan</a:t>
            </a:r>
            <a:r>
              <a:rPr lang="en-US" sz="1500" dirty="0">
                <a:solidFill>
                  <a:schemeClr val="tx1"/>
                </a:solidFill>
                <a:latin typeface="Times New Roman" panose="02020603050405020304" pitchFamily="18" charset="0"/>
                <a:cs typeface="Times New Roman" panose="02020603050405020304" pitchFamily="18" charset="0"/>
              </a:rPr>
              <a:t> aplikasi, </a:t>
            </a:r>
            <a:r>
              <a:rPr lang="en-US" sz="1500" dirty="0" err="1">
                <a:solidFill>
                  <a:schemeClr val="tx1"/>
                </a:solidFill>
                <a:latin typeface="Times New Roman" panose="02020603050405020304" pitchFamily="18" charset="0"/>
                <a:cs typeface="Times New Roman" panose="02020603050405020304" pitchFamily="18" charset="0"/>
              </a:rPr>
              <a:t>menambahkan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kontrol</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grafik</a:t>
            </a:r>
            <a:r>
              <a:rPr lang="en-US" sz="1500" dirty="0">
                <a:solidFill>
                  <a:schemeClr val="tx1"/>
                </a:solidFill>
                <a:latin typeface="Times New Roman" panose="02020603050405020304" pitchFamily="18" charset="0"/>
                <a:cs typeface="Times New Roman" panose="02020603050405020304" pitchFamily="18" charset="0"/>
              </a:rPr>
              <a:t>, dan widget </a:t>
            </a:r>
            <a:r>
              <a:rPr lang="en-US" sz="1500" dirty="0" err="1">
                <a:solidFill>
                  <a:schemeClr val="tx1"/>
                </a:solidFill>
                <a:latin typeface="Times New Roman" panose="02020603050405020304" pitchFamily="18" charset="0"/>
                <a:cs typeface="Times New Roman" panose="02020603050405020304" pitchFamily="18" charset="0"/>
              </a:rPr>
              <a:t>lainnya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dengan</a:t>
            </a:r>
            <a:r>
              <a:rPr lang="en-US" sz="1500" dirty="0">
                <a:solidFill>
                  <a:schemeClr val="tx1"/>
                </a:solidFill>
                <a:latin typeface="Times New Roman" panose="02020603050405020304" pitchFamily="18" charset="0"/>
                <a:cs typeface="Times New Roman" panose="02020603050405020304" pitchFamily="18" charset="0"/>
              </a:rPr>
              <a:t> drag-and-drop. Ini </a:t>
            </a:r>
            <a:r>
              <a:rPr lang="en-US" sz="1500" dirty="0" err="1">
                <a:solidFill>
                  <a:schemeClr val="tx1"/>
                </a:solidFill>
                <a:latin typeface="Times New Roman" panose="02020603050405020304" pitchFamily="18" charset="0"/>
                <a:cs typeface="Times New Roman" panose="02020603050405020304" pitchFamily="18" charset="0"/>
              </a:rPr>
              <a:t>memberikan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fleksibilitas</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bagi</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pengembang</a:t>
            </a:r>
            <a:r>
              <a:rPr lang="en-US" sz="1500" dirty="0">
                <a:solidFill>
                  <a:schemeClr val="tx1"/>
                </a:solidFill>
                <a:latin typeface="Times New Roman" panose="02020603050405020304" pitchFamily="18" charset="0"/>
                <a:cs typeface="Times New Roman" panose="02020603050405020304" pitchFamily="18" charset="0"/>
              </a:rPr>
              <a:t> untuk </a:t>
            </a:r>
            <a:r>
              <a:rPr lang="en-US" sz="1500" dirty="0" err="1">
                <a:solidFill>
                  <a:schemeClr val="tx1"/>
                </a:solidFill>
                <a:latin typeface="Times New Roman" panose="02020603050405020304" pitchFamily="18" charset="0"/>
                <a:cs typeface="Times New Roman" panose="02020603050405020304" pitchFamily="18" charset="0"/>
              </a:rPr>
              <a:t>menghubungkan</a:t>
            </a:r>
            <a:r>
              <a:rPr lang="en-US" sz="1500" dirty="0">
                <a:solidFill>
                  <a:schemeClr val="tx1"/>
                </a:solidFill>
                <a:latin typeface="Times New Roman" panose="02020603050405020304" pitchFamily="18" charset="0"/>
                <a:cs typeface="Times New Roman" panose="02020603050405020304" pitchFamily="18" charset="0"/>
              </a:rPr>
              <a:t> dan </a:t>
            </a:r>
            <a:r>
              <a:rPr lang="en-US" sz="1500" dirty="0" err="1">
                <a:solidFill>
                  <a:schemeClr val="tx1"/>
                </a:solidFill>
                <a:latin typeface="Times New Roman" panose="02020603050405020304" pitchFamily="18" charset="0"/>
                <a:cs typeface="Times New Roman" panose="02020603050405020304" pitchFamily="18" charset="0"/>
              </a:rPr>
              <a:t>mengendalikan</a:t>
            </a:r>
            <a:r>
              <a:rPr lang="en-US" sz="1500" dirty="0">
                <a:solidFill>
                  <a:schemeClr val="tx1"/>
                </a:solidFill>
                <a:latin typeface="Times New Roman" panose="02020603050405020304" pitchFamily="18" charset="0"/>
                <a:cs typeface="Times New Roman" panose="02020603050405020304" pitchFamily="18" charset="0"/>
              </a:rPr>
              <a:t> berbagai </a:t>
            </a:r>
            <a:r>
              <a:rPr lang="en-US" sz="1500" dirty="0" err="1">
                <a:solidFill>
                  <a:schemeClr val="tx1"/>
                </a:solidFill>
                <a:latin typeface="Times New Roman" panose="02020603050405020304" pitchFamily="18" charset="0"/>
                <a:cs typeface="Times New Roman" panose="02020603050405020304" pitchFamily="18" charset="0"/>
              </a:rPr>
              <a:t>perangkat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dengan</a:t>
            </a:r>
            <a:r>
              <a:rPr lang="en-US" sz="1500" dirty="0">
                <a:solidFill>
                  <a:schemeClr val="tx1"/>
                </a:solidFill>
                <a:latin typeface="Times New Roman" panose="02020603050405020304" pitchFamily="18" charset="0"/>
                <a:cs typeface="Times New Roman" panose="02020603050405020304" pitchFamily="18" charset="0"/>
              </a:rPr>
              <a:t> mudah. </a:t>
            </a:r>
          </a:p>
          <a:p>
            <a:pPr marL="863600" lvl="1" indent="-285750" algn="just">
              <a:lnSpc>
                <a:spcPct val="100000"/>
              </a:lnSpc>
              <a:spcBef>
                <a:spcPts val="0"/>
              </a:spcBef>
              <a:buSzPts val="1700"/>
              <a:buFont typeface="Arial" panose="020B0604020202020204" pitchFamily="34" charset="0"/>
              <a:buChar char="•"/>
            </a:pPr>
            <a:r>
              <a:rPr lang="en-US" sz="1500" dirty="0" err="1">
                <a:solidFill>
                  <a:schemeClr val="tx1"/>
                </a:solidFill>
                <a:latin typeface="Times New Roman" panose="02020603050405020304" pitchFamily="18" charset="0"/>
                <a:cs typeface="Times New Roman" panose="02020603050405020304" pitchFamily="18" charset="0"/>
              </a:rPr>
              <a:t>Pengguna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dapat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mengintegrasikan</a:t>
            </a:r>
            <a:r>
              <a:rPr lang="en-US" sz="1500" dirty="0">
                <a:solidFill>
                  <a:schemeClr val="tx1"/>
                </a:solidFill>
                <a:latin typeface="Times New Roman" panose="02020603050405020304" pitchFamily="18" charset="0"/>
                <a:cs typeface="Times New Roman" panose="02020603050405020304" pitchFamily="18" charset="0"/>
              </a:rPr>
              <a:t> data </a:t>
            </a:r>
            <a:r>
              <a:rPr lang="en-US" sz="1500" dirty="0" err="1">
                <a:solidFill>
                  <a:schemeClr val="tx1"/>
                </a:solidFill>
                <a:latin typeface="Times New Roman" panose="02020603050405020304" pitchFamily="18" charset="0"/>
                <a:cs typeface="Times New Roman" panose="02020603050405020304" pitchFamily="18" charset="0"/>
              </a:rPr>
              <a:t>dari</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perangkat</a:t>
            </a:r>
            <a:r>
              <a:rPr lang="en-US" sz="1500" dirty="0">
                <a:solidFill>
                  <a:schemeClr val="tx1"/>
                </a:solidFill>
                <a:latin typeface="Times New Roman" panose="02020603050405020304" pitchFamily="18" charset="0"/>
                <a:cs typeface="Times New Roman" panose="02020603050405020304" pitchFamily="18" charset="0"/>
              </a:rPr>
              <a:t> IoT </a:t>
            </a:r>
            <a:r>
              <a:rPr lang="en-US" sz="1500" dirty="0" err="1">
                <a:solidFill>
                  <a:schemeClr val="tx1"/>
                </a:solidFill>
                <a:latin typeface="Times New Roman" panose="02020603050405020304" pitchFamily="18" charset="0"/>
                <a:cs typeface="Times New Roman" panose="02020603050405020304" pitchFamily="18" charset="0"/>
              </a:rPr>
              <a:t>mereka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dengan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layanan</a:t>
            </a:r>
            <a:r>
              <a:rPr lang="en-US" sz="1500" dirty="0">
                <a:solidFill>
                  <a:schemeClr val="tx1"/>
                </a:solidFill>
                <a:latin typeface="Times New Roman" panose="02020603050405020304" pitchFamily="18" charset="0"/>
                <a:cs typeface="Times New Roman" panose="02020603050405020304" pitchFamily="18" charset="0"/>
              </a:rPr>
              <a:t> lain untuk </a:t>
            </a:r>
            <a:r>
              <a:rPr lang="en-US" sz="1500" dirty="0" err="1">
                <a:solidFill>
                  <a:schemeClr val="tx1"/>
                </a:solidFill>
                <a:latin typeface="Times New Roman" panose="02020603050405020304" pitchFamily="18" charset="0"/>
                <a:cs typeface="Times New Roman" panose="02020603050405020304" pitchFamily="18" charset="0"/>
              </a:rPr>
              <a:t>analisis</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pelaporan</a:t>
            </a:r>
            <a:r>
              <a:rPr lang="en-US" sz="1500" dirty="0">
                <a:solidFill>
                  <a:schemeClr val="tx1"/>
                </a:solidFill>
                <a:latin typeface="Times New Roman" panose="02020603050405020304" pitchFamily="18" charset="0"/>
                <a:cs typeface="Times New Roman" panose="02020603050405020304" pitchFamily="18" charset="0"/>
              </a:rPr>
              <a:t>, atau </a:t>
            </a:r>
            <a:r>
              <a:rPr lang="en-US" sz="1500" dirty="0" err="1">
                <a:solidFill>
                  <a:schemeClr val="tx1"/>
                </a:solidFill>
                <a:latin typeface="Times New Roman" panose="02020603050405020304" pitchFamily="18" charset="0"/>
                <a:cs typeface="Times New Roman" panose="02020603050405020304" pitchFamily="18" charset="0"/>
              </a:rPr>
              <a:t>otomatisasi</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tambahan</a:t>
            </a:r>
            <a:r>
              <a:rPr lang="en-US" sz="1500" dirty="0">
                <a:solidFill>
                  <a:schemeClr val="tx1"/>
                </a:solidFill>
                <a:latin typeface="Times New Roman" panose="02020603050405020304" pitchFamily="18" charset="0"/>
                <a:cs typeface="Times New Roman" panose="02020603050405020304" pitchFamily="18" charset="0"/>
              </a:rPr>
              <a:t>. </a:t>
            </a:r>
          </a:p>
          <a:p>
            <a:pPr marL="863600" lvl="1" indent="-285750" algn="just">
              <a:lnSpc>
                <a:spcPct val="100000"/>
              </a:lnSpc>
              <a:spcBef>
                <a:spcPts val="0"/>
              </a:spcBef>
              <a:buSzPts val="1700"/>
              <a:buFont typeface="Arial" panose="020B0604020202020204" pitchFamily="34" charset="0"/>
              <a:buChar char="•"/>
            </a:pPr>
            <a:r>
              <a:rPr lang="en-US" sz="1500" dirty="0" err="1">
                <a:solidFill>
                  <a:schemeClr val="tx1"/>
                </a:solidFill>
                <a:latin typeface="Times New Roman" panose="02020603050405020304" pitchFamily="18" charset="0"/>
                <a:cs typeface="Times New Roman" panose="02020603050405020304" pitchFamily="18" charset="0"/>
              </a:rPr>
              <a:t>Dengan</a:t>
            </a:r>
            <a:r>
              <a:rPr lang="en-US" sz="1500" dirty="0">
                <a:solidFill>
                  <a:schemeClr val="tx1"/>
                </a:solidFill>
                <a:latin typeface="Times New Roman" panose="02020603050405020304" pitchFamily="18" charset="0"/>
                <a:cs typeface="Times New Roman" panose="02020603050405020304" pitchFamily="18" charset="0"/>
              </a:rPr>
              <a:t> menggunakan aplikasi </a:t>
            </a:r>
            <a:r>
              <a:rPr lang="en-US" sz="1500" dirty="0" err="1">
                <a:solidFill>
                  <a:schemeClr val="tx1"/>
                </a:solidFill>
                <a:latin typeface="Times New Roman" panose="02020603050405020304" pitchFamily="18" charset="0"/>
                <a:cs typeface="Times New Roman" panose="02020603050405020304" pitchFamily="18" charset="0"/>
              </a:rPr>
              <a:t>seluler</a:t>
            </a:r>
            <a:r>
              <a:rPr lang="en-US" sz="1500" dirty="0">
                <a:solidFill>
                  <a:schemeClr val="tx1"/>
                </a:solidFill>
                <a:latin typeface="Times New Roman" panose="02020603050405020304" pitchFamily="18" charset="0"/>
                <a:cs typeface="Times New Roman" panose="02020603050405020304" pitchFamily="18" charset="0"/>
              </a:rPr>
              <a:t> Blynk, </a:t>
            </a:r>
            <a:r>
              <a:rPr lang="en-US" sz="1500" dirty="0" err="1">
                <a:solidFill>
                  <a:schemeClr val="tx1"/>
                </a:solidFill>
                <a:latin typeface="Times New Roman" panose="02020603050405020304" pitchFamily="18" charset="0"/>
                <a:cs typeface="Times New Roman" panose="02020603050405020304" pitchFamily="18" charset="0"/>
              </a:rPr>
              <a:t>pengguna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dapat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mengendalikan</a:t>
            </a:r>
            <a:r>
              <a:rPr lang="en-US" sz="1500" dirty="0">
                <a:solidFill>
                  <a:schemeClr val="tx1"/>
                </a:solidFill>
                <a:latin typeface="Times New Roman" panose="02020603050405020304" pitchFamily="18" charset="0"/>
                <a:cs typeface="Times New Roman" panose="02020603050405020304" pitchFamily="18" charset="0"/>
              </a:rPr>
              <a:t> dan </a:t>
            </a:r>
            <a:r>
              <a:rPr lang="en-US" sz="1500" dirty="0" err="1">
                <a:solidFill>
                  <a:schemeClr val="tx1"/>
                </a:solidFill>
                <a:latin typeface="Times New Roman" panose="02020603050405020304" pitchFamily="18" charset="0"/>
                <a:cs typeface="Times New Roman" panose="02020603050405020304" pitchFamily="18" charset="0"/>
              </a:rPr>
              <a:t>memantau</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perangkat</a:t>
            </a:r>
            <a:r>
              <a:rPr lang="en-US" sz="1500" dirty="0">
                <a:solidFill>
                  <a:schemeClr val="tx1"/>
                </a:solidFill>
                <a:latin typeface="Times New Roman" panose="02020603050405020304" pitchFamily="18" charset="0"/>
                <a:cs typeface="Times New Roman" panose="02020603050405020304" pitchFamily="18" charset="0"/>
              </a:rPr>
              <a:t> IoT </a:t>
            </a:r>
            <a:r>
              <a:rPr lang="en-US" sz="1500" dirty="0" err="1">
                <a:solidFill>
                  <a:schemeClr val="tx1"/>
                </a:solidFill>
                <a:latin typeface="Times New Roman" panose="02020603050405020304" pitchFamily="18" charset="0"/>
                <a:cs typeface="Times New Roman" panose="02020603050405020304" pitchFamily="18" charset="0"/>
              </a:rPr>
              <a:t>mereka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dari</a:t>
            </a:r>
            <a:r>
              <a:rPr lang="en-US" sz="1500" dirty="0">
                <a:solidFill>
                  <a:schemeClr val="tx1"/>
                </a:solidFill>
                <a:latin typeface="Times New Roman" panose="02020603050405020304" pitchFamily="18" charset="0"/>
                <a:cs typeface="Times New Roman" panose="02020603050405020304" pitchFamily="18" charset="0"/>
              </a:rPr>
              <a:t> mana </a:t>
            </a:r>
            <a:r>
              <a:rPr lang="en-US" sz="1500" dirty="0" err="1">
                <a:solidFill>
                  <a:schemeClr val="tx1"/>
                </a:solidFill>
                <a:latin typeface="Times New Roman" panose="02020603050405020304" pitchFamily="18" charset="0"/>
                <a:cs typeface="Times New Roman" panose="02020603050405020304" pitchFamily="18" charset="0"/>
              </a:rPr>
              <a:t>saja</a:t>
            </a:r>
            <a:r>
              <a:rPr lang="en-US" sz="1500" dirty="0">
                <a:solidFill>
                  <a:schemeClr val="tx1"/>
                </a:solidFill>
                <a:latin typeface="Times New Roman" panose="02020603050405020304" pitchFamily="18" charset="0"/>
                <a:cs typeface="Times New Roman" panose="02020603050405020304" pitchFamily="18" charset="0"/>
              </a:rPr>
              <a:t> di dunia </a:t>
            </a:r>
            <a:r>
              <a:rPr lang="en-US" sz="1500" dirty="0" err="1">
                <a:solidFill>
                  <a:schemeClr val="tx1"/>
                </a:solidFill>
                <a:latin typeface="Times New Roman" panose="02020603050405020304" pitchFamily="18" charset="0"/>
                <a:cs typeface="Times New Roman" panose="02020603050405020304" pitchFamily="18" charset="0"/>
              </a:rPr>
              <a:t>asalkan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terhubung</a:t>
            </a:r>
            <a:r>
              <a:rPr lang="en-US" sz="1500" dirty="0">
                <a:solidFill>
                  <a:schemeClr val="tx1"/>
                </a:solidFill>
                <a:latin typeface="Times New Roman" panose="02020603050405020304" pitchFamily="18" charset="0"/>
                <a:cs typeface="Times New Roman" panose="02020603050405020304" pitchFamily="18" charset="0"/>
              </a:rPr>
              <a:t> ke internet.</a:t>
            </a:r>
          </a:p>
          <a:p>
            <a:pPr marL="863600" lvl="1" indent="-285750" algn="just">
              <a:lnSpc>
                <a:spcPct val="100000"/>
              </a:lnSpc>
              <a:spcBef>
                <a:spcPts val="0"/>
              </a:spcBef>
              <a:buSzPts val="1700"/>
              <a:buFont typeface="Arial" panose="020B0604020202020204" pitchFamily="34" charset="0"/>
              <a:buChar char="•"/>
            </a:pPr>
            <a:r>
              <a:rPr lang="en-US" sz="1500" dirty="0" err="1">
                <a:solidFill>
                  <a:schemeClr val="tx1"/>
                </a:solidFill>
                <a:latin typeface="Times New Roman" panose="02020603050405020304" pitchFamily="18" charset="0"/>
                <a:cs typeface="Times New Roman" panose="02020603050405020304" pitchFamily="18" charset="0"/>
              </a:rPr>
              <a:t>Pengguna</a:t>
            </a:r>
            <a:r>
              <a:rPr lang="en-US" sz="1500" dirty="0">
                <a:solidFill>
                  <a:schemeClr val="tx1"/>
                </a:solidFill>
                <a:latin typeface="Times New Roman" panose="02020603050405020304" pitchFamily="18" charset="0"/>
                <a:cs typeface="Times New Roman" panose="02020603050405020304" pitchFamily="18" charset="0"/>
              </a:rPr>
              <a:t> juga </a:t>
            </a:r>
            <a:r>
              <a:rPr lang="en-US" sz="1500" dirty="0" err="1">
                <a:solidFill>
                  <a:schemeClr val="tx1"/>
                </a:solidFill>
                <a:latin typeface="Times New Roman" panose="02020603050405020304" pitchFamily="18" charset="0"/>
                <a:cs typeface="Times New Roman" panose="02020603050405020304" pitchFamily="18" charset="0"/>
              </a:rPr>
              <a:t>dapat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mengatur</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tingkat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akses</a:t>
            </a:r>
            <a:r>
              <a:rPr lang="en-US" sz="1500" dirty="0">
                <a:solidFill>
                  <a:schemeClr val="tx1"/>
                </a:solidFill>
                <a:latin typeface="Times New Roman" panose="02020603050405020304" pitchFamily="18" charset="0"/>
                <a:cs typeface="Times New Roman" panose="02020603050405020304" pitchFamily="18" charset="0"/>
              </a:rPr>
              <a:t> dan </a:t>
            </a:r>
            <a:r>
              <a:rPr lang="en-US" sz="1500" dirty="0" err="1">
                <a:solidFill>
                  <a:schemeClr val="tx1"/>
                </a:solidFill>
                <a:latin typeface="Times New Roman" panose="02020603050405020304" pitchFamily="18" charset="0"/>
                <a:cs typeface="Times New Roman" panose="02020603050405020304" pitchFamily="18" charset="0"/>
              </a:rPr>
              <a:t>izin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pengguna</a:t>
            </a:r>
            <a:r>
              <a:rPr lang="en-US" sz="1500" dirty="0">
                <a:solidFill>
                  <a:schemeClr val="tx1"/>
                </a:solidFill>
                <a:latin typeface="Times New Roman" panose="02020603050405020304" pitchFamily="18" charset="0"/>
                <a:cs typeface="Times New Roman" panose="02020603050405020304" pitchFamily="18" charset="0"/>
              </a:rPr>
              <a:t> untuk </a:t>
            </a:r>
            <a:r>
              <a:rPr lang="en-US" sz="1500" dirty="0" err="1">
                <a:solidFill>
                  <a:schemeClr val="tx1"/>
                </a:solidFill>
                <a:latin typeface="Times New Roman" panose="02020603050405020304" pitchFamily="18" charset="0"/>
                <a:cs typeface="Times New Roman" panose="02020603050405020304" pitchFamily="18" charset="0"/>
              </a:rPr>
              <a:t>menjaga</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keamanan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sistem</a:t>
            </a:r>
            <a:r>
              <a:rPr lang="en-US" sz="1500" dirty="0">
                <a:solidFill>
                  <a:schemeClr val="tx1"/>
                </a:solidFill>
                <a:latin typeface="Times New Roman" panose="02020603050405020304" pitchFamily="18" charset="0"/>
                <a:cs typeface="Times New Roman" panose="02020603050405020304" pitchFamily="18" charset="0"/>
              </a:rPr>
              <a:t>. </a:t>
            </a:r>
          </a:p>
          <a:p>
            <a:pPr marL="863600" lvl="1" indent="-285750" algn="just">
              <a:lnSpc>
                <a:spcPct val="100000"/>
              </a:lnSpc>
              <a:spcBef>
                <a:spcPts val="0"/>
              </a:spcBef>
              <a:buSzPts val="1700"/>
              <a:buFont typeface="Arial" panose="020B0604020202020204" pitchFamily="34" charset="0"/>
              <a:buChar char="•"/>
            </a:pPr>
            <a:r>
              <a:rPr lang="en-US" sz="1500" dirty="0" err="1">
                <a:solidFill>
                  <a:schemeClr val="tx1"/>
                </a:solidFill>
                <a:latin typeface="Times New Roman" panose="02020603050405020304" pitchFamily="18" charset="0"/>
                <a:cs typeface="Times New Roman" panose="02020603050405020304" pitchFamily="18" charset="0"/>
              </a:rPr>
              <a:t>Layanan</a:t>
            </a:r>
            <a:r>
              <a:rPr lang="en-US" sz="1500" dirty="0">
                <a:solidFill>
                  <a:schemeClr val="tx1"/>
                </a:solidFill>
                <a:latin typeface="Times New Roman" panose="02020603050405020304" pitchFamily="18" charset="0"/>
                <a:cs typeface="Times New Roman" panose="02020603050405020304" pitchFamily="18" charset="0"/>
              </a:rPr>
              <a:t> cloud Blynk </a:t>
            </a:r>
            <a:r>
              <a:rPr lang="en-US" sz="1500" dirty="0" err="1">
                <a:solidFill>
                  <a:schemeClr val="tx1"/>
                </a:solidFill>
                <a:latin typeface="Times New Roman" panose="02020603050405020304" pitchFamily="18" charset="0"/>
                <a:cs typeface="Times New Roman" panose="02020603050405020304" pitchFamily="18" charset="0"/>
              </a:rPr>
              <a:t>dapat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mempercepat</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pengembangan</a:t>
            </a:r>
            <a:r>
              <a:rPr lang="en-US" sz="1500" dirty="0">
                <a:solidFill>
                  <a:schemeClr val="tx1"/>
                </a:solidFill>
                <a:latin typeface="Times New Roman" panose="02020603050405020304" pitchFamily="18" charset="0"/>
                <a:cs typeface="Times New Roman" panose="02020603050405020304" pitchFamily="18" charset="0"/>
              </a:rPr>
              <a:t> aplikasi IoT </a:t>
            </a:r>
            <a:r>
              <a:rPr lang="en-US" sz="1500" dirty="0" err="1">
                <a:solidFill>
                  <a:schemeClr val="tx1"/>
                </a:solidFill>
                <a:latin typeface="Times New Roman" panose="02020603050405020304" pitchFamily="18" charset="0"/>
                <a:cs typeface="Times New Roman" panose="02020603050405020304" pitchFamily="18" charset="0"/>
              </a:rPr>
              <a:t>dengan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menyediakan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infrastruktur</a:t>
            </a:r>
            <a:r>
              <a:rPr lang="en-US" sz="1500" dirty="0">
                <a:solidFill>
                  <a:schemeClr val="tx1"/>
                </a:solidFill>
                <a:latin typeface="Times New Roman" panose="02020603050405020304" pitchFamily="18" charset="0"/>
                <a:cs typeface="Times New Roman" panose="02020603050405020304" pitchFamily="18" charset="0"/>
              </a:rPr>
              <a:t> yang siap </a:t>
            </a:r>
            <a:r>
              <a:rPr lang="en-US" sz="1500" dirty="0" err="1">
                <a:solidFill>
                  <a:schemeClr val="tx1"/>
                </a:solidFill>
                <a:latin typeface="Times New Roman" panose="02020603050405020304" pitchFamily="18" charset="0"/>
                <a:cs typeface="Times New Roman" panose="02020603050405020304" pitchFamily="18" charset="0"/>
              </a:rPr>
              <a:t>digunakan</a:t>
            </a:r>
            <a:r>
              <a:rPr lang="en-US" sz="1500" dirty="0">
                <a:solidFill>
                  <a:schemeClr val="tx1"/>
                </a:solidFill>
                <a:latin typeface="Times New Roman" panose="02020603050405020304" pitchFamily="18" charset="0"/>
                <a:cs typeface="Times New Roman" panose="02020603050405020304" pitchFamily="18" charset="0"/>
              </a:rPr>
              <a:t>. </a:t>
            </a:r>
          </a:p>
          <a:p>
            <a:pPr marL="863600" lvl="1" indent="-285750" algn="just">
              <a:lnSpc>
                <a:spcPct val="100000"/>
              </a:lnSpc>
              <a:spcBef>
                <a:spcPts val="0"/>
              </a:spcBef>
              <a:buSzPts val="1700"/>
              <a:buFont typeface="Arial" panose="020B0604020202020204" pitchFamily="34" charset="0"/>
              <a:buChar char="•"/>
            </a:pPr>
            <a:r>
              <a:rPr lang="en-US" sz="1500" dirty="0">
                <a:solidFill>
                  <a:schemeClr val="tx1"/>
                </a:solidFill>
                <a:latin typeface="Times New Roman" panose="02020603050405020304" pitchFamily="18" charset="0"/>
                <a:cs typeface="Times New Roman" panose="02020603050405020304" pitchFamily="18" charset="0"/>
              </a:rPr>
              <a:t>Blynk memiliki </a:t>
            </a:r>
            <a:r>
              <a:rPr lang="en-US" sz="1500" dirty="0" err="1">
                <a:solidFill>
                  <a:schemeClr val="tx1"/>
                </a:solidFill>
                <a:latin typeface="Times New Roman" panose="02020603050405020304" pitchFamily="18" charset="0"/>
                <a:cs typeface="Times New Roman" panose="02020603050405020304" pitchFamily="18" charset="0"/>
              </a:rPr>
              <a:t>fokus</a:t>
            </a:r>
            <a:r>
              <a:rPr lang="en-US" sz="1500" dirty="0">
                <a:solidFill>
                  <a:schemeClr val="tx1"/>
                </a:solidFill>
                <a:latin typeface="Times New Roman" panose="02020603050405020304" pitchFamily="18" charset="0"/>
                <a:cs typeface="Times New Roman" panose="02020603050405020304" pitchFamily="18" charset="0"/>
              </a:rPr>
              <a:t> pada </a:t>
            </a:r>
            <a:r>
              <a:rPr lang="en-US" sz="1500" dirty="0" err="1">
                <a:solidFill>
                  <a:schemeClr val="tx1"/>
                </a:solidFill>
                <a:latin typeface="Times New Roman" panose="02020603050405020304" pitchFamily="18" charset="0"/>
                <a:cs typeface="Times New Roman" panose="02020603050405020304" pitchFamily="18" charset="0"/>
              </a:rPr>
              <a:t>kemudahan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penggunaan</a:t>
            </a:r>
            <a:r>
              <a:rPr lang="en-US" sz="1500" dirty="0">
                <a:solidFill>
                  <a:schemeClr val="tx1"/>
                </a:solidFill>
                <a:latin typeface="Times New Roman" panose="02020603050405020304" pitchFamily="18" charset="0"/>
                <a:cs typeface="Times New Roman" panose="02020603050405020304" pitchFamily="18" charset="0"/>
              </a:rPr>
              <a:t> dan </a:t>
            </a:r>
            <a:r>
              <a:rPr lang="en-US" sz="1500" dirty="0" err="1">
                <a:solidFill>
                  <a:schemeClr val="tx1"/>
                </a:solidFill>
                <a:latin typeface="Times New Roman" panose="02020603050405020304" pitchFamily="18" charset="0"/>
                <a:cs typeface="Times New Roman" panose="02020603050405020304" pitchFamily="18" charset="0"/>
              </a:rPr>
              <a:t>pengembangan</a:t>
            </a:r>
            <a:r>
              <a:rPr lang="en-US" sz="1500" dirty="0">
                <a:solidFill>
                  <a:schemeClr val="tx1"/>
                </a:solidFill>
                <a:latin typeface="Times New Roman" panose="02020603050405020304" pitchFamily="18" charset="0"/>
                <a:cs typeface="Times New Roman" panose="02020603050405020304" pitchFamily="18" charset="0"/>
              </a:rPr>
              <a:t> aplikasi IoT yang </a:t>
            </a:r>
            <a:r>
              <a:rPr lang="en-US" sz="1500" dirty="0" err="1">
                <a:solidFill>
                  <a:schemeClr val="tx1"/>
                </a:solidFill>
                <a:latin typeface="Times New Roman" panose="02020603050405020304" pitchFamily="18" charset="0"/>
                <a:cs typeface="Times New Roman" panose="02020603050405020304" pitchFamily="18" charset="0"/>
              </a:rPr>
              <a:t>cepat</a:t>
            </a:r>
            <a:r>
              <a:rPr lang="en-US" sz="1500" dirty="0">
                <a:solidFill>
                  <a:schemeClr val="tx1"/>
                </a:solidFill>
                <a:latin typeface="Times New Roman" panose="02020603050405020304" pitchFamily="18" charset="0"/>
                <a:cs typeface="Times New Roman" panose="02020603050405020304" pitchFamily="18" charset="0"/>
              </a:rPr>
              <a:t>, sehingga </a:t>
            </a:r>
            <a:r>
              <a:rPr lang="en-US" sz="1500" dirty="0" err="1">
                <a:solidFill>
                  <a:schemeClr val="tx1"/>
                </a:solidFill>
                <a:latin typeface="Times New Roman" panose="02020603050405020304" pitchFamily="18" charset="0"/>
                <a:cs typeface="Times New Roman" panose="02020603050405020304" pitchFamily="18" charset="0"/>
              </a:rPr>
              <a:t>lebih</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cocok</a:t>
            </a:r>
            <a:r>
              <a:rPr lang="en-US" sz="1500" dirty="0">
                <a:solidFill>
                  <a:schemeClr val="tx1"/>
                </a:solidFill>
                <a:latin typeface="Times New Roman" panose="02020603050405020304" pitchFamily="18" charset="0"/>
                <a:cs typeface="Times New Roman" panose="02020603050405020304" pitchFamily="18" charset="0"/>
              </a:rPr>
              <a:t> untuk </a:t>
            </a:r>
            <a:r>
              <a:rPr lang="en-US" sz="1500" dirty="0" err="1">
                <a:solidFill>
                  <a:schemeClr val="tx1"/>
                </a:solidFill>
                <a:latin typeface="Times New Roman" panose="02020603050405020304" pitchFamily="18" charset="0"/>
                <a:cs typeface="Times New Roman" panose="02020603050405020304" pitchFamily="18" charset="0"/>
              </a:rPr>
              <a:t>pengembang</a:t>
            </a:r>
            <a:r>
              <a:rPr lang="en-US" sz="1500" dirty="0">
                <a:solidFill>
                  <a:schemeClr val="tx1"/>
                </a:solidFill>
                <a:latin typeface="Times New Roman" panose="02020603050405020304" pitchFamily="18" charset="0"/>
                <a:cs typeface="Times New Roman" panose="02020603050405020304" pitchFamily="18" charset="0"/>
              </a:rPr>
              <a:t> yang </a:t>
            </a:r>
            <a:r>
              <a:rPr lang="en-US" sz="1500" dirty="0" err="1">
                <a:solidFill>
                  <a:schemeClr val="tx1"/>
                </a:solidFill>
                <a:latin typeface="Times New Roman" panose="02020603050405020304" pitchFamily="18" charset="0"/>
                <a:cs typeface="Times New Roman" panose="02020603050405020304" pitchFamily="18" charset="0"/>
              </a:rPr>
              <a:t>ingin</a:t>
            </a:r>
            <a:r>
              <a:rPr lang="en-US" sz="1500" dirty="0">
                <a:solidFill>
                  <a:schemeClr val="tx1"/>
                </a:solidFill>
                <a:latin typeface="Times New Roman" panose="02020603050405020304" pitchFamily="18" charset="0"/>
                <a:cs typeface="Times New Roman" panose="02020603050405020304" pitchFamily="18" charset="0"/>
              </a:rPr>
              <a:t> membuat </a:t>
            </a:r>
            <a:r>
              <a:rPr lang="en-US" sz="1500" dirty="0" err="1">
                <a:solidFill>
                  <a:schemeClr val="tx1"/>
                </a:solidFill>
                <a:latin typeface="Times New Roman" panose="02020603050405020304" pitchFamily="18" charset="0"/>
                <a:cs typeface="Times New Roman" panose="02020603050405020304" pitchFamily="18" charset="0"/>
              </a:rPr>
              <a:t>prototipe</a:t>
            </a:r>
            <a:r>
              <a:rPr lang="en-US" sz="1500" dirty="0">
                <a:solidFill>
                  <a:schemeClr val="tx1"/>
                </a:solidFill>
                <a:latin typeface="Times New Roman" panose="02020603050405020304" pitchFamily="18" charset="0"/>
                <a:cs typeface="Times New Roman" panose="02020603050405020304" pitchFamily="18" charset="0"/>
              </a:rPr>
              <a:t> atau aplikasi IoT </a:t>
            </a:r>
            <a:r>
              <a:rPr lang="en-US" sz="1500" dirty="0" err="1">
                <a:solidFill>
                  <a:schemeClr val="tx1"/>
                </a:solidFill>
                <a:latin typeface="Times New Roman" panose="02020603050405020304" pitchFamily="18" charset="0"/>
                <a:cs typeface="Times New Roman" panose="02020603050405020304" pitchFamily="18" charset="0"/>
              </a:rPr>
              <a:t>dengan</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cepat</a:t>
            </a:r>
            <a:r>
              <a:rPr lang="en-US" sz="1500" dirty="0">
                <a:solidFill>
                  <a:schemeClr val="tx1"/>
                </a:solidFill>
                <a:latin typeface="Times New Roman" panose="02020603050405020304" pitchFamily="18" charset="0"/>
                <a:cs typeface="Times New Roman" panose="02020603050405020304" pitchFamily="18" charset="0"/>
              </a:rPr>
              <a:t> tanpa perlu </a:t>
            </a:r>
            <a:r>
              <a:rPr lang="en-US" sz="1500" dirty="0" err="1">
                <a:solidFill>
                  <a:schemeClr val="tx1"/>
                </a:solidFill>
                <a:latin typeface="Times New Roman" panose="02020603050405020304" pitchFamily="18" charset="0"/>
                <a:cs typeface="Times New Roman" panose="02020603050405020304" pitchFamily="18" charset="0"/>
              </a:rPr>
              <a:t>pemrograman</a:t>
            </a:r>
            <a:r>
              <a:rPr lang="en-US" sz="1500" dirty="0">
                <a:solidFill>
                  <a:schemeClr val="tx1"/>
                </a:solidFill>
                <a:latin typeface="Times New Roman" panose="02020603050405020304" pitchFamily="18" charset="0"/>
                <a:cs typeface="Times New Roman" panose="02020603050405020304" pitchFamily="18" charset="0"/>
              </a:rPr>
              <a:t> yang </a:t>
            </a:r>
            <a:r>
              <a:rPr lang="en-US" sz="1500" dirty="0" err="1">
                <a:solidFill>
                  <a:schemeClr val="tx1"/>
                </a:solidFill>
                <a:latin typeface="Times New Roman" panose="02020603050405020304" pitchFamily="18" charset="0"/>
                <a:cs typeface="Times New Roman" panose="02020603050405020304" pitchFamily="18" charset="0"/>
              </a:rPr>
              <a:t>mendalam</a:t>
            </a:r>
            <a:r>
              <a:rPr lang="en-US" sz="1500" dirty="0">
                <a:solidFill>
                  <a:schemeClr val="tx1"/>
                </a:solidFill>
                <a:latin typeface="Times New Roman" panose="02020603050405020304" pitchFamily="18" charset="0"/>
                <a:cs typeface="Times New Roman" panose="02020603050405020304" pitchFamily="18" charset="0"/>
              </a:rPr>
              <a:t>.</a:t>
            </a:r>
            <a:endParaRPr sz="1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6718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462e1f192e_0_1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dirty="0" err="1"/>
              <a:t>Pemilihan</a:t>
            </a:r>
            <a:r>
              <a:rPr lang="en-US" dirty="0"/>
              <a:t> platform software dan hardware		</a:t>
            </a:r>
            <a:endParaRPr dirty="0"/>
          </a:p>
        </p:txBody>
      </p:sp>
      <p:sp>
        <p:nvSpPr>
          <p:cNvPr id="147" name="Google Shape;147;g2462e1f192e_0_10"/>
          <p:cNvSpPr txBox="1">
            <a:spLocks noGrp="1"/>
          </p:cNvSpPr>
          <p:nvPr>
            <p:ph type="subTitle" idx="1"/>
          </p:nvPr>
        </p:nvSpPr>
        <p:spPr>
          <a:xfrm>
            <a:off x="311700" y="664234"/>
            <a:ext cx="8520600" cy="3903272"/>
          </a:xfrm>
          <a:prstGeom prst="rect">
            <a:avLst/>
          </a:prstGeom>
          <a:noFill/>
          <a:ln>
            <a:noFill/>
          </a:ln>
        </p:spPr>
        <p:txBody>
          <a:bodyPr spcFirstLastPara="1" wrap="square" lIns="91425" tIns="45700" rIns="91425" bIns="45700" anchor="t" anchorCtr="0">
            <a:normAutofit/>
          </a:bodyPr>
          <a:lstStyle/>
          <a:p>
            <a:pPr marL="120650" lvl="0" indent="0" algn="just" rtl="0">
              <a:lnSpc>
                <a:spcPct val="100000"/>
              </a:lnSpc>
              <a:spcBef>
                <a:spcPts val="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3. </a:t>
            </a:r>
            <a:r>
              <a:rPr lang="en-US" sz="1600" dirty="0" err="1">
                <a:solidFill>
                  <a:schemeClr val="tx1"/>
                </a:solidFill>
                <a:latin typeface="Times New Roman" panose="02020603050405020304" pitchFamily="18" charset="0"/>
                <a:cs typeface="Times New Roman" panose="02020603050405020304" pitchFamily="18" charset="0"/>
              </a:rPr>
              <a:t>membuat</a:t>
            </a:r>
            <a:r>
              <a:rPr lang="en-US" sz="1600" dirty="0">
                <a:solidFill>
                  <a:schemeClr val="tx1"/>
                </a:solidFill>
                <a:latin typeface="Times New Roman" panose="02020603050405020304" pitchFamily="18" charset="0"/>
                <a:cs typeface="Times New Roman" panose="02020603050405020304" pitchFamily="18" charset="0"/>
              </a:rPr>
              <a:t> program </a:t>
            </a:r>
            <a:r>
              <a:rPr lang="en-US" sz="1600" dirty="0" err="1">
                <a:solidFill>
                  <a:schemeClr val="tx1"/>
                </a:solidFill>
                <a:latin typeface="Times New Roman" panose="02020603050405020304" pitchFamily="18" charset="0"/>
                <a:cs typeface="Times New Roman" panose="02020603050405020304" pitchFamily="18" charset="0"/>
              </a:rPr>
              <a:t>devicenya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menggunakan</a:t>
            </a:r>
            <a:r>
              <a:rPr lang="en-US" sz="1600" dirty="0">
                <a:solidFill>
                  <a:schemeClr val="tx1"/>
                </a:solidFill>
                <a:latin typeface="Times New Roman" panose="02020603050405020304" pitchFamily="18" charset="0"/>
                <a:cs typeface="Times New Roman" panose="02020603050405020304" pitchFamily="18" charset="0"/>
              </a:rPr>
              <a:t> Arduino IDE</a:t>
            </a:r>
          </a:p>
          <a:p>
            <a:pPr marL="517525" lvl="0" indent="0" algn="just" rtl="0">
              <a:lnSpc>
                <a:spcPct val="100000"/>
              </a:lnSpc>
              <a:spcBef>
                <a:spcPts val="0"/>
              </a:spcBef>
              <a:spcAft>
                <a:spcPts val="0"/>
              </a:spcAft>
              <a:buSzPts val="1700"/>
            </a:pPr>
            <a:r>
              <a:rPr lang="id-ID" sz="1600" dirty="0" err="1">
                <a:solidFill>
                  <a:schemeClr val="tx1"/>
                </a:solidFill>
                <a:latin typeface="Times New Roman" panose="02020603050405020304" pitchFamily="18" charset="0"/>
                <a:cs typeface="Times New Roman" panose="02020603050405020304" pitchFamily="18" charset="0"/>
              </a:rPr>
              <a:t>Arduino</a:t>
            </a:r>
            <a:r>
              <a:rPr lang="id-ID" sz="1600" dirty="0">
                <a:solidFill>
                  <a:schemeClr val="tx1"/>
                </a:solidFill>
                <a:latin typeface="Times New Roman" panose="02020603050405020304" pitchFamily="18" charset="0"/>
                <a:cs typeface="Times New Roman" panose="02020603050405020304" pitchFamily="18" charset="0"/>
              </a:rPr>
              <a:t> IDE sering dipilih dalam proyek </a:t>
            </a:r>
            <a:r>
              <a:rPr lang="id-ID" sz="1600" dirty="0" err="1">
                <a:solidFill>
                  <a:schemeClr val="tx1"/>
                </a:solidFill>
                <a:latin typeface="Times New Roman" panose="02020603050405020304" pitchFamily="18" charset="0"/>
                <a:cs typeface="Times New Roman" panose="02020603050405020304" pitchFamily="18" charset="0"/>
              </a:rPr>
              <a:t>IoT</a:t>
            </a:r>
            <a:r>
              <a:rPr lang="id-ID" sz="1600" dirty="0">
                <a:solidFill>
                  <a:schemeClr val="tx1"/>
                </a:solidFill>
                <a:latin typeface="Times New Roman" panose="02020603050405020304" pitchFamily="18" charset="0"/>
                <a:cs typeface="Times New Roman" panose="02020603050405020304" pitchFamily="18" charset="0"/>
              </a:rPr>
              <a:t> karena keunggulannya dalam pemrograman dan pengembangan perangkat keras berbasis </a:t>
            </a:r>
            <a:r>
              <a:rPr lang="id-ID" sz="1600" dirty="0" err="1">
                <a:solidFill>
                  <a:schemeClr val="tx1"/>
                </a:solidFill>
                <a:latin typeface="Times New Roman" panose="02020603050405020304" pitchFamily="18" charset="0"/>
                <a:cs typeface="Times New Roman" panose="02020603050405020304" pitchFamily="18" charset="0"/>
              </a:rPr>
              <a:t>Arduino</a:t>
            </a:r>
            <a:r>
              <a:rPr lang="id-ID" sz="1600" dirty="0">
                <a:solidFill>
                  <a:schemeClr val="tx1"/>
                </a:solidFill>
                <a:latin typeface="Times New Roman" panose="02020603050405020304" pitchFamily="18" charset="0"/>
                <a:cs typeface="Times New Roman" panose="02020603050405020304" pitchFamily="18" charset="0"/>
              </a:rPr>
              <a:t>. IDE (</a:t>
            </a:r>
            <a:r>
              <a:rPr lang="id-ID" sz="1600" dirty="0" err="1">
                <a:solidFill>
                  <a:schemeClr val="tx1"/>
                </a:solidFill>
                <a:latin typeface="Times New Roman" panose="02020603050405020304" pitchFamily="18" charset="0"/>
                <a:cs typeface="Times New Roman" panose="02020603050405020304" pitchFamily="18" charset="0"/>
              </a:rPr>
              <a:t>Integrated</a:t>
            </a:r>
            <a:r>
              <a:rPr lang="id-ID" sz="1600" dirty="0">
                <a:solidFill>
                  <a:schemeClr val="tx1"/>
                </a:solidFill>
                <a:latin typeface="Times New Roman" panose="02020603050405020304" pitchFamily="18" charset="0"/>
                <a:cs typeface="Times New Roman" panose="02020603050405020304" pitchFamily="18" charset="0"/>
              </a:rPr>
              <a:t> Development </a:t>
            </a:r>
            <a:r>
              <a:rPr lang="id-ID" sz="1600" dirty="0" err="1">
                <a:solidFill>
                  <a:schemeClr val="tx1"/>
                </a:solidFill>
                <a:latin typeface="Times New Roman" panose="02020603050405020304" pitchFamily="18" charset="0"/>
                <a:cs typeface="Times New Roman" panose="02020603050405020304" pitchFamily="18" charset="0"/>
              </a:rPr>
              <a:t>Environment</a:t>
            </a:r>
            <a:r>
              <a:rPr lang="id-ID" sz="1600" dirty="0">
                <a:solidFill>
                  <a:schemeClr val="tx1"/>
                </a:solidFill>
                <a:latin typeface="Times New Roman" panose="02020603050405020304" pitchFamily="18" charset="0"/>
                <a:cs typeface="Times New Roman" panose="02020603050405020304" pitchFamily="18" charset="0"/>
              </a:rPr>
              <a:t>) ini menawarkan antarmuka yang sederhana dan mudah digunakan, serta kompatibilitas yang luas dengan berbagai papan </a:t>
            </a:r>
            <a:r>
              <a:rPr lang="id-ID" sz="1600" dirty="0" err="1">
                <a:solidFill>
                  <a:schemeClr val="tx1"/>
                </a:solidFill>
                <a:latin typeface="Times New Roman" panose="02020603050405020304" pitchFamily="18" charset="0"/>
                <a:cs typeface="Times New Roman" panose="02020603050405020304" pitchFamily="18" charset="0"/>
              </a:rPr>
              <a:t>Arduino</a:t>
            </a:r>
            <a:r>
              <a:rPr lang="id-ID" sz="1600" dirty="0">
                <a:solidFill>
                  <a:schemeClr val="tx1"/>
                </a:solidFill>
                <a:latin typeface="Times New Roman" panose="02020603050405020304" pitchFamily="18" charset="0"/>
                <a:cs typeface="Times New Roman" panose="02020603050405020304" pitchFamily="18" charset="0"/>
              </a:rPr>
              <a:t> yang tersedia di pasaran. Selain itu, </a:t>
            </a:r>
            <a:r>
              <a:rPr lang="id-ID" sz="1600" dirty="0" err="1">
                <a:solidFill>
                  <a:schemeClr val="tx1"/>
                </a:solidFill>
                <a:latin typeface="Times New Roman" panose="02020603050405020304" pitchFamily="18" charset="0"/>
                <a:cs typeface="Times New Roman" panose="02020603050405020304" pitchFamily="18" charset="0"/>
              </a:rPr>
              <a:t>Arduino</a:t>
            </a:r>
            <a:r>
              <a:rPr lang="id-ID" sz="1600" dirty="0">
                <a:solidFill>
                  <a:schemeClr val="tx1"/>
                </a:solidFill>
                <a:latin typeface="Times New Roman" panose="02020603050405020304" pitchFamily="18" charset="0"/>
                <a:cs typeface="Times New Roman" panose="02020603050405020304" pitchFamily="18" charset="0"/>
              </a:rPr>
              <a:t> IDE memiliki banyak </a:t>
            </a:r>
            <a:r>
              <a:rPr lang="id-ID" sz="1600" dirty="0" err="1">
                <a:solidFill>
                  <a:schemeClr val="tx1"/>
                </a:solidFill>
                <a:latin typeface="Times New Roman" panose="02020603050405020304" pitchFamily="18" charset="0"/>
                <a:cs typeface="Times New Roman" panose="02020603050405020304" pitchFamily="18" charset="0"/>
              </a:rPr>
              <a:t>library</a:t>
            </a:r>
            <a:r>
              <a:rPr lang="id-ID" sz="1600" dirty="0">
                <a:solidFill>
                  <a:schemeClr val="tx1"/>
                </a:solidFill>
                <a:latin typeface="Times New Roman" panose="02020603050405020304" pitchFamily="18" charset="0"/>
                <a:cs typeface="Times New Roman" panose="02020603050405020304" pitchFamily="18" charset="0"/>
              </a:rPr>
              <a:t> dan contoh program yang siap digunakan, sehingga memudahkan </a:t>
            </a:r>
            <a:r>
              <a:rPr lang="id-ID" sz="1600" dirty="0" err="1">
                <a:solidFill>
                  <a:schemeClr val="tx1"/>
                </a:solidFill>
                <a:latin typeface="Times New Roman" panose="02020603050405020304" pitchFamily="18" charset="0"/>
                <a:cs typeface="Times New Roman" panose="02020603050405020304" pitchFamily="18" charset="0"/>
              </a:rPr>
              <a:t>pengembangaan</a:t>
            </a:r>
            <a:r>
              <a:rPr lang="id-ID" sz="1600" dirty="0">
                <a:solidFill>
                  <a:schemeClr val="tx1"/>
                </a:solidFill>
                <a:latin typeface="Times New Roman" panose="02020603050405020304" pitchFamily="18" charset="0"/>
                <a:cs typeface="Times New Roman" panose="02020603050405020304" pitchFamily="18" charset="0"/>
              </a:rPr>
              <a:t> aplikasi </a:t>
            </a:r>
            <a:r>
              <a:rPr lang="id-ID" sz="1600" dirty="0" err="1">
                <a:solidFill>
                  <a:schemeClr val="tx1"/>
                </a:solidFill>
                <a:latin typeface="Times New Roman" panose="02020603050405020304" pitchFamily="18" charset="0"/>
                <a:cs typeface="Times New Roman" panose="02020603050405020304" pitchFamily="18" charset="0"/>
              </a:rPr>
              <a:t>IoT</a:t>
            </a:r>
            <a:r>
              <a:rPr lang="id-ID" sz="1600" dirty="0">
                <a:solidFill>
                  <a:schemeClr val="tx1"/>
                </a:solidFill>
                <a:latin typeface="Times New Roman" panose="02020603050405020304" pitchFamily="18" charset="0"/>
                <a:cs typeface="Times New Roman" panose="02020603050405020304" pitchFamily="18" charset="0"/>
              </a:rPr>
              <a:t>. Dengan menggunakan </a:t>
            </a:r>
            <a:r>
              <a:rPr lang="id-ID" sz="1600" dirty="0" err="1">
                <a:solidFill>
                  <a:schemeClr val="tx1"/>
                </a:solidFill>
                <a:latin typeface="Times New Roman" panose="02020603050405020304" pitchFamily="18" charset="0"/>
                <a:cs typeface="Times New Roman" panose="02020603050405020304" pitchFamily="18" charset="0"/>
              </a:rPr>
              <a:t>Arduino</a:t>
            </a:r>
            <a:r>
              <a:rPr lang="id-ID" sz="1600" dirty="0">
                <a:solidFill>
                  <a:schemeClr val="tx1"/>
                </a:solidFill>
                <a:latin typeface="Times New Roman" panose="02020603050405020304" pitchFamily="18" charset="0"/>
                <a:cs typeface="Times New Roman" panose="02020603050405020304" pitchFamily="18" charset="0"/>
              </a:rPr>
              <a:t> IDE, dapat dengan cepat membuat dan menguji prototipe perangkat </a:t>
            </a:r>
            <a:r>
              <a:rPr lang="id-ID" sz="1600" dirty="0" err="1">
                <a:solidFill>
                  <a:schemeClr val="tx1"/>
                </a:solidFill>
                <a:latin typeface="Times New Roman" panose="02020603050405020304" pitchFamily="18" charset="0"/>
                <a:cs typeface="Times New Roman" panose="02020603050405020304" pitchFamily="18" charset="0"/>
              </a:rPr>
              <a:t>IoT</a:t>
            </a:r>
            <a:r>
              <a:rPr lang="id-ID" sz="1600" dirty="0">
                <a:solidFill>
                  <a:schemeClr val="tx1"/>
                </a:solidFill>
                <a:latin typeface="Times New Roman" panose="02020603050405020304" pitchFamily="18" charset="0"/>
                <a:cs typeface="Times New Roman" panose="02020603050405020304" pitchFamily="18" charset="0"/>
              </a:rPr>
              <a:t> dengan biaya yang relatif terjangkau.</a:t>
            </a:r>
            <a:endParaRPr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586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462e1f192e_0_1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Pemilihan platform software dan hardware		</a:t>
            </a:r>
            <a:endParaRPr/>
          </a:p>
        </p:txBody>
      </p:sp>
      <p:sp>
        <p:nvSpPr>
          <p:cNvPr id="147" name="Google Shape;147;g2462e1f192e_0_10"/>
          <p:cNvSpPr txBox="1">
            <a:spLocks noGrp="1"/>
          </p:cNvSpPr>
          <p:nvPr>
            <p:ph type="subTitle" idx="1"/>
          </p:nvPr>
        </p:nvSpPr>
        <p:spPr>
          <a:xfrm>
            <a:off x="311700" y="690113"/>
            <a:ext cx="8520600" cy="3877393"/>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1. </a:t>
            </a:r>
            <a:r>
              <a:rPr lang="en-US" sz="1600" dirty="0" err="1">
                <a:solidFill>
                  <a:schemeClr val="tx1"/>
                </a:solidFill>
                <a:latin typeface="Times New Roman" panose="02020603050405020304" pitchFamily="18" charset="0"/>
                <a:cs typeface="Times New Roman" panose="02020603050405020304" pitchFamily="18" charset="0"/>
              </a:rPr>
              <a:t>Menggunakan</a:t>
            </a:r>
            <a:r>
              <a:rPr lang="en-US" sz="1600" dirty="0">
                <a:solidFill>
                  <a:schemeClr val="tx1"/>
                </a:solidFill>
                <a:latin typeface="Times New Roman" panose="02020603050405020304" pitchFamily="18" charset="0"/>
                <a:cs typeface="Times New Roman" panose="02020603050405020304" pitchFamily="18" charset="0"/>
              </a:rPr>
              <a:t> esp32</a:t>
            </a:r>
          </a:p>
          <a:p>
            <a:pPr lvl="0" indent="0" algn="just" rtl="0">
              <a:lnSpc>
                <a:spcPct val="100000"/>
              </a:lnSpc>
              <a:spcBef>
                <a:spcPts val="750"/>
              </a:spcBef>
              <a:spcAft>
                <a:spcPts val="0"/>
              </a:spcAft>
              <a:buSzPts val="1700"/>
            </a:pPr>
            <a:r>
              <a:rPr lang="id-ID" sz="1600" dirty="0">
                <a:solidFill>
                  <a:schemeClr val="tx1"/>
                </a:solidFill>
                <a:latin typeface="Times New Roman" panose="02020603050405020304" pitchFamily="18" charset="0"/>
                <a:cs typeface="Times New Roman" panose="02020603050405020304" pitchFamily="18" charset="0"/>
              </a:rPr>
              <a:t>ESP32 adalah modul </a:t>
            </a:r>
            <a:r>
              <a:rPr lang="id-ID" sz="1600" dirty="0" err="1">
                <a:solidFill>
                  <a:schemeClr val="tx1"/>
                </a:solidFill>
                <a:latin typeface="Times New Roman" panose="02020603050405020304" pitchFamily="18" charset="0"/>
                <a:cs typeface="Times New Roman" panose="02020603050405020304" pitchFamily="18" charset="0"/>
              </a:rPr>
              <a:t>mikrokontroler</a:t>
            </a:r>
            <a:r>
              <a:rPr lang="id-ID" sz="1600" dirty="0">
                <a:solidFill>
                  <a:schemeClr val="tx1"/>
                </a:solidFill>
                <a:latin typeface="Times New Roman" panose="02020603050405020304" pitchFamily="18" charset="0"/>
                <a:cs typeface="Times New Roman" panose="02020603050405020304" pitchFamily="18" charset="0"/>
              </a:rPr>
              <a:t> yang serbaguna dan dapat terhubung ke jaringan </a:t>
            </a:r>
            <a:r>
              <a:rPr lang="id-ID" sz="1600" dirty="0" err="1">
                <a:solidFill>
                  <a:schemeClr val="tx1"/>
                </a:solidFill>
                <a:latin typeface="Times New Roman" panose="02020603050405020304" pitchFamily="18" charset="0"/>
                <a:cs typeface="Times New Roman" panose="02020603050405020304" pitchFamily="18" charset="0"/>
              </a:rPr>
              <a:t>Wi-Fi</a:t>
            </a:r>
            <a:r>
              <a:rPr lang="id-ID" sz="1600" dirty="0">
                <a:solidFill>
                  <a:schemeClr val="tx1"/>
                </a:solidFill>
                <a:latin typeface="Times New Roman" panose="02020603050405020304" pitchFamily="18" charset="0"/>
                <a:cs typeface="Times New Roman" panose="02020603050405020304" pitchFamily="18" charset="0"/>
              </a:rPr>
              <a:t>. Dengan menggunakan ESP32, dapat diintegrasikan berbagai sensor dan modul lainnya, serta mengirimkan data secara nirkabel melalui jaringan. Hal ini memungkinkan untuk memantau kondisi ruangan dari jarak jauh dan mengambil tindakan yang diperlukan.</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2. </a:t>
            </a:r>
            <a:r>
              <a:rPr lang="en-US" sz="1600" dirty="0" err="1">
                <a:solidFill>
                  <a:schemeClr val="tx1"/>
                </a:solidFill>
                <a:latin typeface="Times New Roman" panose="02020603050405020304" pitchFamily="18" charset="0"/>
                <a:cs typeface="Times New Roman" panose="02020603050405020304" pitchFamily="18" charset="0"/>
              </a:rPr>
              <a:t>Menambahkan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modul</a:t>
            </a:r>
            <a:r>
              <a:rPr lang="en-US" sz="1600" dirty="0">
                <a:solidFill>
                  <a:schemeClr val="tx1"/>
                </a:solidFill>
                <a:latin typeface="Times New Roman" panose="02020603050405020304" pitchFamily="18" charset="0"/>
                <a:cs typeface="Times New Roman" panose="02020603050405020304" pitchFamily="18" charset="0"/>
              </a:rPr>
              <a:t> mq135</a:t>
            </a:r>
          </a:p>
          <a:p>
            <a:pPr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MQ135 </a:t>
            </a:r>
            <a:r>
              <a:rPr lang="en-US" sz="1600" dirty="0" err="1">
                <a:solidFill>
                  <a:schemeClr val="tx1"/>
                </a:solidFill>
                <a:latin typeface="Times New Roman" panose="02020603050405020304" pitchFamily="18" charset="0"/>
                <a:cs typeface="Times New Roman" panose="02020603050405020304" pitchFamily="18" charset="0"/>
              </a:rPr>
              <a:t>adalah</a:t>
            </a:r>
            <a:r>
              <a:rPr lang="en-US" sz="1600" dirty="0">
                <a:solidFill>
                  <a:schemeClr val="tx1"/>
                </a:solidFill>
                <a:latin typeface="Times New Roman" panose="02020603050405020304" pitchFamily="18" charset="0"/>
                <a:cs typeface="Times New Roman" panose="02020603050405020304" pitchFamily="18" charset="0"/>
              </a:rPr>
              <a:t> sensor gas yang </a:t>
            </a:r>
            <a:r>
              <a:rPr lang="en-US" sz="1600" dirty="0" err="1">
                <a:solidFill>
                  <a:schemeClr val="tx1"/>
                </a:solidFill>
                <a:latin typeface="Times New Roman" panose="02020603050405020304" pitchFamily="18" charset="0"/>
                <a:cs typeface="Times New Roman" panose="02020603050405020304" pitchFamily="18" charset="0"/>
              </a:rPr>
              <a:t>digunakan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untuk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mendeteksi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kualitas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udara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Dalam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konteks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ruang</a:t>
            </a:r>
            <a:r>
              <a:rPr lang="en-US" sz="1600" dirty="0">
                <a:solidFill>
                  <a:schemeClr val="tx1"/>
                </a:solidFill>
                <a:latin typeface="Times New Roman" panose="02020603050405020304" pitchFamily="18" charset="0"/>
                <a:cs typeface="Times New Roman" panose="02020603050405020304" pitchFamily="18" charset="0"/>
              </a:rPr>
              <a:t> guru, MQ135 </a:t>
            </a:r>
            <a:r>
              <a:rPr lang="en-US" sz="1600" dirty="0" err="1">
                <a:solidFill>
                  <a:schemeClr val="tx1"/>
                </a:solidFill>
                <a:latin typeface="Times New Roman" panose="02020603050405020304" pitchFamily="18" charset="0"/>
                <a:cs typeface="Times New Roman" panose="02020603050405020304" pitchFamily="18" charset="0"/>
              </a:rPr>
              <a:t>dapat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membantu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mendeteksi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adanya</a:t>
            </a:r>
            <a:r>
              <a:rPr lang="en-US" sz="1600" dirty="0">
                <a:solidFill>
                  <a:schemeClr val="tx1"/>
                </a:solidFill>
                <a:latin typeface="Times New Roman" panose="02020603050405020304" pitchFamily="18" charset="0"/>
                <a:cs typeface="Times New Roman" panose="02020603050405020304" pitchFamily="18" charset="0"/>
              </a:rPr>
              <a:t> gas </a:t>
            </a:r>
            <a:r>
              <a:rPr lang="en-US" sz="1600" dirty="0" err="1">
                <a:solidFill>
                  <a:schemeClr val="tx1"/>
                </a:solidFill>
                <a:latin typeface="Times New Roman" panose="02020603050405020304" pitchFamily="18" charset="0"/>
                <a:cs typeface="Times New Roman" panose="02020603050405020304" pitchFamily="18" charset="0"/>
              </a:rPr>
              <a:t>berbahaya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seperti</a:t>
            </a:r>
            <a:r>
              <a:rPr lang="en-US" sz="1600" dirty="0">
                <a:solidFill>
                  <a:schemeClr val="tx1"/>
                </a:solidFill>
                <a:latin typeface="Times New Roman" panose="02020603050405020304" pitchFamily="18" charset="0"/>
                <a:cs typeface="Times New Roman" panose="02020603050405020304" pitchFamily="18" charset="0"/>
              </a:rPr>
              <a:t> asap </a:t>
            </a:r>
            <a:r>
              <a:rPr lang="en-US" sz="1600" dirty="0" err="1">
                <a:solidFill>
                  <a:schemeClr val="tx1"/>
                </a:solidFill>
                <a:latin typeface="Times New Roman" panose="02020603050405020304" pitchFamily="18" charset="0"/>
                <a:cs typeface="Times New Roman" panose="02020603050405020304" pitchFamily="18" charset="0"/>
              </a:rPr>
              <a:t>atau</a:t>
            </a:r>
            <a:r>
              <a:rPr lang="en-US" sz="1600" dirty="0">
                <a:solidFill>
                  <a:schemeClr val="tx1"/>
                </a:solidFill>
                <a:latin typeface="Times New Roman" panose="02020603050405020304" pitchFamily="18" charset="0"/>
                <a:cs typeface="Times New Roman" panose="02020603050405020304" pitchFamily="18" charset="0"/>
              </a:rPr>
              <a:t> gas </a:t>
            </a:r>
            <a:r>
              <a:rPr lang="en-US" sz="1600" dirty="0" err="1">
                <a:solidFill>
                  <a:schemeClr val="tx1"/>
                </a:solidFill>
                <a:latin typeface="Times New Roman" panose="02020603050405020304" pitchFamily="18" charset="0"/>
                <a:cs typeface="Times New Roman" panose="02020603050405020304" pitchFamily="18" charset="0"/>
              </a:rPr>
              <a:t>beracun</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dapat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muncul</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akibat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kebakaran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atau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kebocoran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menggunakan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modul</a:t>
            </a:r>
            <a:r>
              <a:rPr lang="en-US" sz="1600" dirty="0">
                <a:solidFill>
                  <a:schemeClr val="tx1"/>
                </a:solidFill>
                <a:latin typeface="Times New Roman" panose="02020603050405020304" pitchFamily="18" charset="0"/>
                <a:cs typeface="Times New Roman" panose="02020603050405020304" pitchFamily="18" charset="0"/>
              </a:rPr>
              <a:t> MQ135, </a:t>
            </a:r>
            <a:r>
              <a:rPr lang="en-US" sz="1600" dirty="0" err="1">
                <a:solidFill>
                  <a:schemeClr val="tx1"/>
                </a:solidFill>
                <a:latin typeface="Times New Roman" panose="02020603050405020304" pitchFamily="18" charset="0"/>
                <a:cs typeface="Times New Roman" panose="02020603050405020304" pitchFamily="18" charset="0"/>
              </a:rPr>
              <a:t>dapat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memberikan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peringatan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dini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jika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terdeteksi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adanya</a:t>
            </a:r>
            <a:r>
              <a:rPr lang="en-US" sz="1600" dirty="0">
                <a:solidFill>
                  <a:schemeClr val="tx1"/>
                </a:solidFill>
                <a:latin typeface="Times New Roman" panose="02020603050405020304" pitchFamily="18" charset="0"/>
                <a:cs typeface="Times New Roman" panose="02020603050405020304" pitchFamily="18" charset="0"/>
              </a:rPr>
              <a:t> gas </a:t>
            </a:r>
            <a:r>
              <a:rPr lang="en-US" sz="1600" dirty="0" err="1">
                <a:solidFill>
                  <a:schemeClr val="tx1"/>
                </a:solidFill>
                <a:latin typeface="Times New Roman" panose="02020603050405020304" pitchFamily="18" charset="0"/>
                <a:cs typeface="Times New Roman" panose="02020603050405020304" pitchFamily="18" charset="0"/>
              </a:rPr>
              <a:t>berbahaya</a:t>
            </a:r>
            <a:r>
              <a:rPr lang="en-US" sz="1600" dirty="0">
                <a:solidFill>
                  <a:schemeClr val="tx1"/>
                </a:solidFill>
                <a:latin typeface="Times New Roman" panose="02020603050405020304" pitchFamily="18" charset="0"/>
                <a:cs typeface="Times New Roman" panose="02020603050405020304" pitchFamily="18" charset="0"/>
              </a:rPr>
              <a:t> di </a:t>
            </a:r>
            <a:r>
              <a:rPr lang="en-US" sz="1600" dirty="0" err="1">
                <a:solidFill>
                  <a:schemeClr val="tx1"/>
                </a:solidFill>
                <a:latin typeface="Times New Roman" panose="02020603050405020304" pitchFamily="18" charset="0"/>
                <a:cs typeface="Times New Roman" panose="02020603050405020304" pitchFamily="18" charset="0"/>
              </a:rPr>
              <a:t>ruangan</a:t>
            </a:r>
            <a:r>
              <a:rPr lang="en-US" sz="16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5749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462e1f192e_0_10"/>
          <p:cNvSpPr txBox="1">
            <a:spLocks noGrp="1"/>
          </p:cNvSpPr>
          <p:nvPr>
            <p:ph type="title"/>
          </p:nvPr>
        </p:nvSpPr>
        <p:spPr>
          <a:xfrm>
            <a:off x="311700" y="287999"/>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Pemilihan platform software dan hardware		</a:t>
            </a:r>
            <a:endParaRPr/>
          </a:p>
        </p:txBody>
      </p:sp>
      <p:sp>
        <p:nvSpPr>
          <p:cNvPr id="147" name="Google Shape;147;g2462e1f192e_0_10"/>
          <p:cNvSpPr txBox="1">
            <a:spLocks noGrp="1"/>
          </p:cNvSpPr>
          <p:nvPr>
            <p:ph type="subTitle" idx="1"/>
          </p:nvPr>
        </p:nvSpPr>
        <p:spPr>
          <a:xfrm>
            <a:off x="311700" y="690113"/>
            <a:ext cx="8520600" cy="3877393"/>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3. </a:t>
            </a:r>
            <a:r>
              <a:rPr lang="en-US" sz="1600" dirty="0" err="1">
                <a:solidFill>
                  <a:schemeClr val="tx1"/>
                </a:solidFill>
                <a:latin typeface="Times New Roman" panose="02020603050405020304" pitchFamily="18" charset="0"/>
                <a:cs typeface="Times New Roman" panose="02020603050405020304" pitchFamily="18" charset="0"/>
              </a:rPr>
              <a:t>Menambahkan</a:t>
            </a:r>
            <a:r>
              <a:rPr lang="en-US" sz="1600" dirty="0">
                <a:solidFill>
                  <a:schemeClr val="tx1"/>
                </a:solidFill>
                <a:latin typeface="Times New Roman" panose="02020603050405020304" pitchFamily="18" charset="0"/>
                <a:cs typeface="Times New Roman" panose="02020603050405020304" pitchFamily="18" charset="0"/>
              </a:rPr>
              <a:t> DHT11</a:t>
            </a:r>
          </a:p>
          <a:p>
            <a:pPr lvl="0" indent="0" algn="just" rtl="0">
              <a:lnSpc>
                <a:spcPct val="100000"/>
              </a:lnSpc>
              <a:spcBef>
                <a:spcPts val="750"/>
              </a:spcBef>
              <a:spcAft>
                <a:spcPts val="0"/>
              </a:spcAft>
              <a:buSzPts val="1700"/>
            </a:pPr>
            <a:r>
              <a:rPr lang="id-ID" sz="1600" dirty="0">
                <a:solidFill>
                  <a:schemeClr val="tx1"/>
                </a:solidFill>
                <a:latin typeface="Times New Roman" panose="02020603050405020304" pitchFamily="18" charset="0"/>
                <a:cs typeface="Times New Roman" panose="02020603050405020304" pitchFamily="18" charset="0"/>
              </a:rPr>
              <a:t>DHT</a:t>
            </a:r>
            <a:r>
              <a:rPr lang="en-US" sz="1600" dirty="0">
                <a:solidFill>
                  <a:schemeClr val="tx1"/>
                </a:solidFill>
                <a:latin typeface="Times New Roman" panose="02020603050405020304" pitchFamily="18" charset="0"/>
                <a:cs typeface="Times New Roman" panose="02020603050405020304" pitchFamily="18" charset="0"/>
              </a:rPr>
              <a:t>11</a:t>
            </a:r>
            <a:r>
              <a:rPr lang="id-ID" sz="1600" dirty="0">
                <a:solidFill>
                  <a:schemeClr val="tx1"/>
                </a:solidFill>
                <a:latin typeface="Times New Roman" panose="02020603050405020304" pitchFamily="18" charset="0"/>
                <a:cs typeface="Times New Roman" panose="02020603050405020304" pitchFamily="18" charset="0"/>
              </a:rPr>
              <a:t> adalah sensor suhu dan kelembapan yang akurat dan </a:t>
            </a:r>
            <a:r>
              <a:rPr lang="id-ID" sz="1600" dirty="0" err="1">
                <a:solidFill>
                  <a:schemeClr val="tx1"/>
                </a:solidFill>
                <a:latin typeface="Times New Roman" panose="02020603050405020304" pitchFamily="18" charset="0"/>
                <a:cs typeface="Times New Roman" panose="02020603050405020304" pitchFamily="18" charset="0"/>
              </a:rPr>
              <a:t>handal</a:t>
            </a:r>
            <a:r>
              <a:rPr lang="id-ID" sz="1600" dirty="0">
                <a:solidFill>
                  <a:schemeClr val="tx1"/>
                </a:solidFill>
                <a:latin typeface="Times New Roman" panose="02020603050405020304" pitchFamily="18" charset="0"/>
                <a:cs typeface="Times New Roman" panose="02020603050405020304" pitchFamily="18" charset="0"/>
              </a:rPr>
              <a:t>. Dengan menambahkan modul DHT</a:t>
            </a:r>
            <a:r>
              <a:rPr lang="en-US" sz="1600" dirty="0">
                <a:solidFill>
                  <a:schemeClr val="tx1"/>
                </a:solidFill>
                <a:latin typeface="Times New Roman" panose="02020603050405020304" pitchFamily="18" charset="0"/>
                <a:cs typeface="Times New Roman" panose="02020603050405020304" pitchFamily="18" charset="0"/>
              </a:rPr>
              <a:t>11</a:t>
            </a:r>
            <a:r>
              <a:rPr lang="id-ID" sz="1600" dirty="0">
                <a:solidFill>
                  <a:schemeClr val="tx1"/>
                </a:solidFill>
                <a:latin typeface="Times New Roman" panose="02020603050405020304" pitchFamily="18" charset="0"/>
                <a:cs typeface="Times New Roman" panose="02020603050405020304" pitchFamily="18" charset="0"/>
              </a:rPr>
              <a:t>, dapat memantau suhu dan kelembapan di ruangan guru secara real-</a:t>
            </a:r>
            <a:r>
              <a:rPr lang="id-ID" sz="1600" dirty="0" err="1">
                <a:solidFill>
                  <a:schemeClr val="tx1"/>
                </a:solidFill>
                <a:latin typeface="Times New Roman" panose="02020603050405020304" pitchFamily="18" charset="0"/>
                <a:cs typeface="Times New Roman" panose="02020603050405020304" pitchFamily="18" charset="0"/>
              </a:rPr>
              <a:t>time</a:t>
            </a:r>
            <a:r>
              <a:rPr lang="id-ID" sz="1600" dirty="0">
                <a:solidFill>
                  <a:schemeClr val="tx1"/>
                </a:solidFill>
                <a:latin typeface="Times New Roman" panose="02020603050405020304" pitchFamily="18" charset="0"/>
                <a:cs typeface="Times New Roman" panose="02020603050405020304" pitchFamily="18" charset="0"/>
              </a:rPr>
              <a:t>. Informasi ini penting untuk memastikan bahwa kondisi ruangan tetap dalam rentang yang aman dan nyaman. Jika suhu atau kelembapan melebihi batas yang ditentukan, dapat diambil tindakan segera untuk mencegah kerusakan dokumen penting atau kondisi yang tidak nyaman bagi pengguna ruangan.</a:t>
            </a:r>
            <a:endParaRPr lang="en-US" sz="1600" dirty="0">
              <a:solidFill>
                <a:schemeClr val="tx1"/>
              </a:solidFill>
              <a:latin typeface="Times New Roman" panose="02020603050405020304" pitchFamily="18" charset="0"/>
              <a:cs typeface="Times New Roman" panose="02020603050405020304" pitchFamily="18" charset="0"/>
            </a:endParaRPr>
          </a:p>
          <a:p>
            <a:pPr marL="0"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4. </a:t>
            </a:r>
            <a:r>
              <a:rPr lang="en-US" sz="1600" dirty="0" err="1">
                <a:solidFill>
                  <a:schemeClr val="tx1"/>
                </a:solidFill>
                <a:latin typeface="Times New Roman" panose="02020603050405020304" pitchFamily="18" charset="0"/>
                <a:cs typeface="Times New Roman" panose="02020603050405020304" pitchFamily="18" charset="0"/>
              </a:rPr>
              <a:t>Menambahkan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modul</a:t>
            </a:r>
            <a:r>
              <a:rPr lang="en-US" sz="1600" dirty="0">
                <a:solidFill>
                  <a:schemeClr val="tx1"/>
                </a:solidFill>
                <a:latin typeface="Times New Roman" panose="02020603050405020304" pitchFamily="18" charset="0"/>
                <a:cs typeface="Times New Roman" panose="02020603050405020304" pitchFamily="18" charset="0"/>
              </a:rPr>
              <a:t> relay</a:t>
            </a:r>
          </a:p>
          <a:p>
            <a:pPr lvl="0" indent="0" algn="just" rtl="0">
              <a:lnSpc>
                <a:spcPct val="100000"/>
              </a:lnSpc>
              <a:spcBef>
                <a:spcPts val="750"/>
              </a:spcBef>
              <a:spcAft>
                <a:spcPts val="0"/>
              </a:spcAft>
              <a:buSzPts val="1700"/>
            </a:pPr>
            <a:r>
              <a:rPr lang="en-US" sz="1600" dirty="0">
                <a:solidFill>
                  <a:schemeClr val="tx1"/>
                </a:solidFill>
                <a:latin typeface="Times New Roman" panose="02020603050405020304" pitchFamily="18" charset="0"/>
                <a:cs typeface="Times New Roman" panose="02020603050405020304" pitchFamily="18" charset="0"/>
              </a:rPr>
              <a:t>Modul relay </a:t>
            </a:r>
            <a:r>
              <a:rPr lang="en-US" sz="1600" dirty="0" err="1">
                <a:solidFill>
                  <a:schemeClr val="tx1"/>
                </a:solidFill>
                <a:latin typeface="Times New Roman" panose="02020603050405020304" pitchFamily="18" charset="0"/>
                <a:cs typeface="Times New Roman" panose="02020603050405020304" pitchFamily="18" charset="0"/>
              </a:rPr>
              <a:t>digunakan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sebagai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pengontrol</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daya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listrik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Dalam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konteks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ini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modul</a:t>
            </a:r>
            <a:r>
              <a:rPr lang="en-US" sz="1600" dirty="0">
                <a:solidFill>
                  <a:schemeClr val="tx1"/>
                </a:solidFill>
                <a:latin typeface="Times New Roman" panose="02020603050405020304" pitchFamily="18" charset="0"/>
                <a:cs typeface="Times New Roman" panose="02020603050405020304" pitchFamily="18" charset="0"/>
              </a:rPr>
              <a:t> relay </a:t>
            </a:r>
            <a:r>
              <a:rPr lang="en-US" sz="1600" dirty="0" err="1">
                <a:solidFill>
                  <a:schemeClr val="tx1"/>
                </a:solidFill>
                <a:latin typeface="Times New Roman" panose="02020603050405020304" pitchFamily="18" charset="0"/>
                <a:cs typeface="Times New Roman" panose="02020603050405020304" pitchFamily="18" charset="0"/>
              </a:rPr>
              <a:t>dapat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digunakan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untuk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mengaktifkan</a:t>
            </a:r>
            <a:r>
              <a:rPr lang="en-US" sz="1600" dirty="0">
                <a:solidFill>
                  <a:schemeClr val="tx1"/>
                </a:solidFill>
                <a:latin typeface="Times New Roman" panose="02020603050405020304" pitchFamily="18" charset="0"/>
                <a:cs typeface="Times New Roman" panose="02020603050405020304" pitchFamily="18" charset="0"/>
              </a:rPr>
              <a:t> alarm dan buzzer </a:t>
            </a:r>
            <a:r>
              <a:rPr lang="en-US" sz="1600" dirty="0" err="1">
                <a:solidFill>
                  <a:schemeClr val="tx1"/>
                </a:solidFill>
                <a:latin typeface="Times New Roman" panose="02020603050405020304" pitchFamily="18" charset="0"/>
                <a:cs typeface="Times New Roman" panose="02020603050405020304" pitchFamily="18" charset="0"/>
              </a:rPr>
              <a:t>saat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terdeteksi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suhu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atau</a:t>
            </a:r>
            <a:r>
              <a:rPr lang="en-US" sz="1600" dirty="0">
                <a:solidFill>
                  <a:schemeClr val="tx1"/>
                </a:solidFill>
                <a:latin typeface="Times New Roman" panose="02020603050405020304" pitchFamily="18" charset="0"/>
                <a:cs typeface="Times New Roman" panose="02020603050405020304" pitchFamily="18" charset="0"/>
              </a:rPr>
              <a:t> asap yang </a:t>
            </a:r>
            <a:r>
              <a:rPr lang="en-US" sz="1600" dirty="0" err="1">
                <a:solidFill>
                  <a:schemeClr val="tx1"/>
                </a:solidFill>
                <a:latin typeface="Times New Roman" panose="02020603050405020304" pitchFamily="18" charset="0"/>
                <a:cs typeface="Times New Roman" panose="02020603050405020304" pitchFamily="18" charset="0"/>
              </a:rPr>
              <a:t>tidak</a:t>
            </a:r>
            <a:r>
              <a:rPr lang="en-US" sz="1600" dirty="0">
                <a:solidFill>
                  <a:schemeClr val="tx1"/>
                </a:solidFill>
                <a:latin typeface="Times New Roman" panose="02020603050405020304" pitchFamily="18" charset="0"/>
                <a:cs typeface="Times New Roman" panose="02020603050405020304" pitchFamily="18" charset="0"/>
              </a:rPr>
              <a:t> normal di </a:t>
            </a:r>
            <a:r>
              <a:rPr lang="en-US" sz="1600" dirty="0" err="1">
                <a:solidFill>
                  <a:schemeClr val="tx1"/>
                </a:solidFill>
                <a:latin typeface="Times New Roman" panose="02020603050405020304" pitchFamily="18" charset="0"/>
                <a:cs typeface="Times New Roman" panose="02020603050405020304" pitchFamily="18" charset="0"/>
              </a:rPr>
              <a:t>ruangan</a:t>
            </a:r>
            <a:r>
              <a:rPr lang="en-US" sz="1600" dirty="0">
                <a:solidFill>
                  <a:schemeClr val="tx1"/>
                </a:solidFill>
                <a:latin typeface="Times New Roman" panose="02020603050405020304" pitchFamily="18" charset="0"/>
                <a:cs typeface="Times New Roman" panose="02020603050405020304" pitchFamily="18" charset="0"/>
              </a:rPr>
              <a:t> guru. Relay juga </a:t>
            </a:r>
            <a:r>
              <a:rPr lang="en-US" sz="1600" dirty="0" err="1">
                <a:solidFill>
                  <a:schemeClr val="tx1"/>
                </a:solidFill>
                <a:latin typeface="Times New Roman" panose="02020603050405020304" pitchFamily="18" charset="0"/>
                <a:cs typeface="Times New Roman" panose="02020603050405020304" pitchFamily="18" charset="0"/>
              </a:rPr>
              <a:t>memungkinkan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untuk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menghubungkan</a:t>
            </a:r>
            <a:r>
              <a:rPr lang="en-US" sz="1600" dirty="0">
                <a:solidFill>
                  <a:schemeClr val="tx1"/>
                </a:solidFill>
                <a:latin typeface="Times New Roman" panose="02020603050405020304" pitchFamily="18" charset="0"/>
                <a:cs typeface="Times New Roman" panose="02020603050405020304" pitchFamily="18" charset="0"/>
              </a:rPr>
              <a:t> dan </a:t>
            </a:r>
            <a:r>
              <a:rPr lang="en-US" sz="1600" dirty="0" err="1">
                <a:solidFill>
                  <a:schemeClr val="tx1"/>
                </a:solidFill>
                <a:latin typeface="Times New Roman" panose="02020603050405020304" pitchFamily="18" charset="0"/>
                <a:cs typeface="Times New Roman" panose="02020603050405020304" pitchFamily="18" charset="0"/>
              </a:rPr>
              <a:t>memutuskan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sumber</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daya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listrik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perangkat</a:t>
            </a:r>
            <a:r>
              <a:rPr lang="en-US" sz="1600" dirty="0">
                <a:solidFill>
                  <a:schemeClr val="tx1"/>
                </a:solidFill>
                <a:latin typeface="Times New Roman" panose="02020603050405020304" pitchFamily="18" charset="0"/>
                <a:cs typeface="Times New Roman" panose="02020603050405020304" pitchFamily="18" charset="0"/>
              </a:rPr>
              <a:t> lain yang </a:t>
            </a:r>
            <a:r>
              <a:rPr lang="en-US" sz="1600" dirty="0" err="1">
                <a:solidFill>
                  <a:schemeClr val="tx1"/>
                </a:solidFill>
                <a:latin typeface="Times New Roman" panose="02020603050405020304" pitchFamily="18" charset="0"/>
                <a:cs typeface="Times New Roman" panose="02020603050405020304" pitchFamily="18" charset="0"/>
              </a:rPr>
              <a:t>terkait</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keamanan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seperti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sistem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pemadam</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kebakaran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atau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lampu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darurat</a:t>
            </a:r>
            <a:r>
              <a:rPr lang="en-US" sz="16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2833013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1035</Words>
  <Application>Microsoft Office PowerPoint</Application>
  <PresentationFormat>Peragaan Layar (16:9)</PresentationFormat>
  <Paragraphs>43</Paragraphs>
  <Slides>12</Slides>
  <Notes>12</Notes>
  <HiddenSlides>0</HiddenSlides>
  <MMClips>0</MMClips>
  <ScaleCrop>false</ScaleCrop>
  <HeadingPairs>
    <vt:vector size="6" baseType="variant">
      <vt:variant>
        <vt:lpstr>Font Dipakai</vt:lpstr>
      </vt:variant>
      <vt:variant>
        <vt:i4>7</vt:i4>
      </vt:variant>
      <vt:variant>
        <vt:lpstr>Tema</vt:lpstr>
      </vt:variant>
      <vt:variant>
        <vt:i4>1</vt:i4>
      </vt:variant>
      <vt:variant>
        <vt:lpstr>Judul Slide</vt:lpstr>
      </vt:variant>
      <vt:variant>
        <vt:i4>12</vt:i4>
      </vt:variant>
    </vt:vector>
  </HeadingPairs>
  <TitlesOfParts>
    <vt:vector size="20" baseType="lpstr">
      <vt:lpstr>Arial</vt:lpstr>
      <vt:lpstr>Caveat</vt:lpstr>
      <vt:lpstr>Poppins SemiBold</vt:lpstr>
      <vt:lpstr>Calibri</vt:lpstr>
      <vt:lpstr>Poppins Light</vt:lpstr>
      <vt:lpstr>Poppins</vt:lpstr>
      <vt:lpstr>Times New Roman</vt:lpstr>
      <vt:lpstr>Office Theme</vt:lpstr>
      <vt:lpstr>Weekly report progress  #2 Implementasi Sistem Monitoring Ruang Guru Sekolah Dasar Dengan Deteksi Kebakaran Dini</vt:lpstr>
      <vt:lpstr>Rancangan dan Fungsionalitas Project IoT</vt:lpstr>
      <vt:lpstr>Rancangan komunikasi dari perangkat ke cloud</vt:lpstr>
      <vt:lpstr>Rancangan komunikasi dari perangkat ke cloud</vt:lpstr>
      <vt:lpstr>Pemilihan platform software dan hardware  </vt:lpstr>
      <vt:lpstr>Pemilihan platform software dan hardware  </vt:lpstr>
      <vt:lpstr>Pemilihan platform software dan hardware  </vt:lpstr>
      <vt:lpstr>Pemilihan platform software dan hardware  </vt:lpstr>
      <vt:lpstr>Pemilihan platform software dan hardware  </vt:lpstr>
      <vt:lpstr>Bill of Material, serta alasannya</vt:lpstr>
      <vt:lpstr>Link github repo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Weekly report progress  #2 Judul nya (Jangan lupa di copy ppt nya)</dc:title>
  <dc:creator>Shof Yan</dc:creator>
  <cp:lastModifiedBy>Irsyad 'Ainur Rofiq</cp:lastModifiedBy>
  <cp:revision>5</cp:revision>
  <dcterms:created xsi:type="dcterms:W3CDTF">2023-01-26T15:28:14Z</dcterms:created>
  <dcterms:modified xsi:type="dcterms:W3CDTF">2023-05-25T12:38:02Z</dcterms:modified>
</cp:coreProperties>
</file>